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67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5" r:id="rId21"/>
    <p:sldId id="289" r:id="rId22"/>
    <p:sldId id="291" r:id="rId23"/>
    <p:sldId id="296" r:id="rId24"/>
    <p:sldId id="305" r:id="rId25"/>
    <p:sldId id="311" r:id="rId26"/>
    <p:sldId id="309" r:id="rId27"/>
    <p:sldId id="313" r:id="rId28"/>
    <p:sldId id="308" r:id="rId29"/>
    <p:sldId id="314" r:id="rId30"/>
    <p:sldId id="271" r:id="rId31"/>
    <p:sldId id="315" r:id="rId32"/>
    <p:sldId id="265" r:id="rId33"/>
    <p:sldId id="316" r:id="rId34"/>
    <p:sldId id="272" r:id="rId35"/>
  </p:sldIdLst>
  <p:sldSz cx="12192000" cy="6858000"/>
  <p:notesSz cx="6858000" cy="9144000"/>
  <p:embeddedFontLst>
    <p:embeddedFont>
      <p:font typeface="KoPub돋움체 Bold" panose="00000800000000000000" pitchFamily="2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  <a:srgbClr val="092921"/>
    <a:srgbClr val="196D57"/>
    <a:srgbClr val="283313"/>
    <a:srgbClr val="E7E6E6"/>
    <a:srgbClr val="0F3D31"/>
    <a:srgbClr val="09251E"/>
    <a:srgbClr val="2BB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10C00-ECA6-41D0-B717-8368EA1FA86F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DB4A6-33D8-45D7-B386-F488BDE89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3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77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9E0E9-0FDC-A7F7-9338-D02629D8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3B8586-9EF9-02F8-844D-A6E637FAD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0A6784-67F3-4A34-71C4-401A52FBA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9CDE-3578-44C0-BD11-D36FB3531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47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F0EB4-C660-2E9F-AE84-DAFEE0372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AE97FE-0EB8-D472-A5DD-745CE5BF2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2FD399-5B20-0DF6-E837-AD25438D8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8AF74-D5C1-3A6A-B3BF-6C91C468A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44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B264-0EF6-DA5C-86B3-FBA9D6AD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593E5D-BF6B-041E-FD60-3D0DB695E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346A49-24DA-FF78-A51A-749F42187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42E3A-9FF2-4301-3457-9C3553B2E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464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A5409-E601-F970-7C24-DEF7A404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500777-5E4C-DDE5-F4D2-F7FF2FFF3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BB0327-3F20-6A34-2000-90AB149EB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C5088-83E3-2702-EE6D-725C536E8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53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AFB95-2421-A761-F953-A0A53C02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63F2F1-522A-88FD-A968-6E0ED8789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F22BDB-7A0F-DB79-81AE-C9BE4D15D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FD2DA-DEA8-D0F8-416C-2C348DBA3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12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DA664-7DD3-BB7C-2ACA-AA55FB05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4B65F0-968F-87F5-8C91-F3FFBCC63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D51239-9CB0-C526-E40C-575BBAD86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C7F08-7E0E-CA54-22D3-22985A919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50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9F2A7-3277-6A63-DCD0-50289E6F8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CCE8CB-BF43-C330-F581-F91315BFD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4E2E2F-C02A-BC38-26FD-73EF5630E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1226A-BE81-F7E6-2946-EA553135F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54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EEFE4-4057-F2D3-0F18-02C1B87FC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276CAB-1169-483D-0B76-34D95654D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829FAA-5D13-FFEC-F04B-51C584D91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0010A8-DA23-C3C8-9D81-B52C42C29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78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45513-BD57-B279-72CF-B36F400B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A3EED8-1CAC-7847-4DC5-61513AC9F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E30C03-8DFE-4DD7-1E21-7D44F1E19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1BF970-8256-BBB6-A16C-C56A36DD2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7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9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B38CA-18D5-56E5-1479-7D23B3195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705950-3EFC-D274-A657-80F22D38C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E0146-AC48-523A-7207-4AA60874F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D9F1C-9D8F-ABB4-B1B7-9471FE26E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19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02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C07A-C29C-9567-AAC3-08737BD4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A77F16-6706-B472-7B91-5E489BC77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53501B-BFD7-643B-5E34-3B615845E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DC38F-FED1-DF9B-F072-FD8D904C5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65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F4655-CCD6-B069-78F3-9F1572C5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BDF19B-5568-C862-581A-CA00A94B8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C8AEE2-C169-6DFE-CBF6-29646DF7E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48CF3-E923-8573-F3CC-B6F704753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252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A99B-B750-8D5D-3464-AA4E7EECD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1C866E-799B-C18E-F8D6-23D96AB55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3ED6AD-A59D-3801-DA9B-491A62891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719BA-7BEB-D059-DFFA-205C8295D3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98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10EA5-C6A2-C11E-4582-D56EF6D06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B2BF41-77D5-64E7-D95D-765EE86A0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ADE7A5-0AE2-0643-4E81-116F75BEB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49F80-0DB6-7C7F-7165-640FCA99C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8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B27AA-BDD3-B1E8-EFCE-2676D3F3A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6DED84-006A-0485-FAF7-532736848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363923-2A9F-B3D4-8356-F40703CD9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D639C-47CD-71B7-5175-255C26D2B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B4A6-33D8-45D7-B386-F488BDE896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23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2213-4A38-4A20-BF3A-B73861BE3134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13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7AF-999C-4689-BA8D-D86538536869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90910-E4A8-4DC0-9D5D-1A87B123464E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1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7C5E-4289-4693-8AE4-C2DFEFA40E0D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68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BCA0-F49E-4295-A95D-CF190CE5D5CF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4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F8D1-7CB3-4D35-9698-83B0D4D3E3C7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1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B9EB-C68E-4AB4-B0CB-BD2C2B41D3A9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09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2DD7-B183-4EFE-9699-C66D4E4C4EE8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85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7C6-6DB8-4B2A-A760-1730705FE632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8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FC9E-5568-4EDD-B3A9-FB49C9F8B764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0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6E4C7-48E2-45E6-AF3F-A90ED3649E34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9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DB737-842D-4771-AC1F-30B9A5FD690A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58C1A-2E7B-4E84-864B-6BF47E056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3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0mark.github.io/JST_Do-Dream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E0F44C-F5A1-45DC-B686-6792C08E3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8" b="28378"/>
          <a:stretch>
            <a:fillRect/>
          </a:stretch>
        </p:blipFill>
        <p:spPr>
          <a:xfrm>
            <a:off x="704849" y="0"/>
            <a:ext cx="970245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741F0F-64B6-127D-98E3-5CF2799C5317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7E6E6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A2233-C1DD-35B4-7D93-BAB0784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51967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092921"/>
                </a:solidFill>
              </a:rPr>
              <a:t>소멸 위기 농촌</a:t>
            </a:r>
            <a:r>
              <a:rPr lang="en-US" altLang="ko-KR" dirty="0">
                <a:solidFill>
                  <a:srgbClr val="092921"/>
                </a:solidFill>
              </a:rPr>
              <a:t>, </a:t>
            </a:r>
            <a:r>
              <a:rPr lang="ko-KR" altLang="en-US" dirty="0">
                <a:solidFill>
                  <a:srgbClr val="092921"/>
                </a:solidFill>
              </a:rPr>
              <a:t>살리는 법</a:t>
            </a:r>
            <a:br>
              <a:rPr lang="en-US" altLang="ko-KR" sz="4800" dirty="0">
                <a:solidFill>
                  <a:srgbClr val="092921"/>
                </a:solidFill>
              </a:rPr>
            </a:br>
            <a:r>
              <a:rPr lang="en-US" altLang="ko-KR" sz="3400" dirty="0">
                <a:solidFill>
                  <a:srgbClr val="196D57"/>
                </a:solidFill>
              </a:rPr>
              <a:t>: </a:t>
            </a:r>
            <a:r>
              <a:rPr lang="ko-KR" altLang="en-US" sz="3400" dirty="0">
                <a:solidFill>
                  <a:schemeClr val="accent4">
                    <a:lumMod val="75000"/>
                  </a:schemeClr>
                </a:solidFill>
              </a:rPr>
              <a:t>데이터</a:t>
            </a:r>
            <a:r>
              <a:rPr lang="ko-KR" altLang="en-US" sz="3400" dirty="0">
                <a:solidFill>
                  <a:srgbClr val="196D57"/>
                </a:solidFill>
              </a:rPr>
              <a:t>로 본 농업 활성화의 열쇠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DBD490-4818-F27D-2F72-51704230B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9190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</a:rPr>
              <a:t>6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</a:rPr>
              <a:t>조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</a:rPr>
              <a:t>김서연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</a:rPr>
              <a:t>노준영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</a:rPr>
              <a:t>신재희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</a:rPr>
              <a:t>양현웅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800" dirty="0" err="1">
                <a:solidFill>
                  <a:schemeClr val="bg2">
                    <a:lumMod val="10000"/>
                  </a:schemeClr>
                </a:solidFill>
              </a:rPr>
              <a:t>이기백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7A002-A59D-E42D-FEE1-DB4A48FDAEA3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0BA6F9-6D0C-6154-5F6C-23E77D565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7E64B-BA48-B1D2-E6EE-BC6E995C3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5A36B4-29E9-97E8-06A8-0FB1259E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DDEFEF-2D4A-3071-168B-D5365A12E77F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452044-C56E-73E6-C39D-C330415B27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3289"/>
          <a:stretch>
            <a:fillRect/>
          </a:stretch>
        </p:blipFill>
        <p:spPr>
          <a:xfrm>
            <a:off x="836197" y="633392"/>
            <a:ext cx="2268731" cy="5591216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7B36A6C-E2D0-7C0F-B1FF-67689745CCC6}"/>
              </a:ext>
            </a:extLst>
          </p:cNvPr>
          <p:cNvSpPr/>
          <p:nvPr/>
        </p:nvSpPr>
        <p:spPr>
          <a:xfrm>
            <a:off x="115057" y="3198886"/>
            <a:ext cx="617674" cy="46022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6A841B-8E67-BC40-D764-DC2A10EA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657" y="633392"/>
            <a:ext cx="8257689" cy="4798507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BF2FDC-7574-725F-AB7C-48D655BD2D16}"/>
              </a:ext>
            </a:extLst>
          </p:cNvPr>
          <p:cNvSpPr txBox="1"/>
          <p:nvPr/>
        </p:nvSpPr>
        <p:spPr>
          <a:xfrm>
            <a:off x="5102463" y="5467654"/>
            <a:ext cx="4768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4. 154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개 시군 하나의 파일로 묶기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저장</a:t>
            </a:r>
            <a:endParaRPr lang="ko-KR" alt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543A62-6DAF-7C26-211B-47E96B29B171}"/>
              </a:ext>
            </a:extLst>
          </p:cNvPr>
          <p:cNvSpPr/>
          <p:nvPr/>
        </p:nvSpPr>
        <p:spPr>
          <a:xfrm>
            <a:off x="3451709" y="2083137"/>
            <a:ext cx="2313250" cy="3348762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1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49A38-CE07-7533-60C1-BB54F458B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C4F3DA-83A4-5763-2D00-EA2A61272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24B8D-470B-B8A4-E14C-79C516A5C651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4E214E-D1D5-301C-0526-5E58D69F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796" y="642098"/>
            <a:ext cx="7372404" cy="3867178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12A409-76C0-4BDE-1481-77E9845A29A9}"/>
              </a:ext>
            </a:extLst>
          </p:cNvPr>
          <p:cNvGrpSpPr/>
          <p:nvPr/>
        </p:nvGrpSpPr>
        <p:grpSpPr>
          <a:xfrm>
            <a:off x="3257422" y="4600274"/>
            <a:ext cx="5677152" cy="1090771"/>
            <a:chOff x="3303346" y="4875442"/>
            <a:chExt cx="5677152" cy="1090771"/>
          </a:xfrm>
        </p:grpSpPr>
        <p:pic>
          <p:nvPicPr>
            <p:cNvPr id="1030" name="Picture 6" descr="원주시청 로고">
              <a:extLst>
                <a:ext uri="{FF2B5EF4-FFF2-40B4-BE49-F238E27FC236}">
                  <a16:creationId xmlns:a16="http://schemas.microsoft.com/office/drawing/2014/main" id="{FEF0380B-3DE9-4257-B2C4-A8B57DB49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71"/>
            <a:stretch>
              <a:fillRect/>
            </a:stretch>
          </p:blipFill>
          <p:spPr bwMode="auto">
            <a:xfrm>
              <a:off x="3303346" y="4875442"/>
              <a:ext cx="2491894" cy="1090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과천시청 로고">
              <a:extLst>
                <a:ext uri="{FF2B5EF4-FFF2-40B4-BE49-F238E27FC236}">
                  <a16:creationId xmlns:a16="http://schemas.microsoft.com/office/drawing/2014/main" id="{AFA7D0C2-556A-3BB4-509F-0DEF0E70C7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66"/>
            <a:stretch>
              <a:fillRect/>
            </a:stretch>
          </p:blipFill>
          <p:spPr bwMode="auto">
            <a:xfrm>
              <a:off x="6488605" y="4875442"/>
              <a:ext cx="2491893" cy="1090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226361C-4298-F3E0-152D-F784BEF7CA99}"/>
              </a:ext>
            </a:extLst>
          </p:cNvPr>
          <p:cNvSpPr/>
          <p:nvPr/>
        </p:nvSpPr>
        <p:spPr>
          <a:xfrm>
            <a:off x="2358166" y="4915546"/>
            <a:ext cx="617674" cy="46022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4EFC23-56AB-47D7-074A-5AF20F141B95}"/>
              </a:ext>
            </a:extLst>
          </p:cNvPr>
          <p:cNvSpPr txBox="1"/>
          <p:nvPr/>
        </p:nvSpPr>
        <p:spPr>
          <a:xfrm>
            <a:off x="3711961" y="5690288"/>
            <a:ext cx="476807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단순히 농가의 수로는 단정하기 이르다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!</a:t>
            </a:r>
            <a:endParaRPr lang="ko-KR" altLang="en-US" sz="1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9B5E7C-38A8-71EF-B409-597AC7E28006}"/>
              </a:ext>
            </a:extLst>
          </p:cNvPr>
          <p:cNvSpPr/>
          <p:nvPr/>
        </p:nvSpPr>
        <p:spPr>
          <a:xfrm>
            <a:off x="2538853" y="3693934"/>
            <a:ext cx="2346216" cy="815342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5719-8F21-DA75-2541-0F1C104A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1C6AA5-C5EC-7602-AE58-CCDAC423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B3A5C-31EC-0124-681E-2F1540DADF08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42EF7-0079-7ED6-6317-E71C7D30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88" y="624181"/>
            <a:ext cx="7943621" cy="5048506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942A85-A5F2-4B86-9B6C-4E23161E932F}"/>
              </a:ext>
            </a:extLst>
          </p:cNvPr>
          <p:cNvSpPr txBox="1"/>
          <p:nvPr/>
        </p:nvSpPr>
        <p:spPr>
          <a:xfrm>
            <a:off x="3405176" y="5748187"/>
            <a:ext cx="538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귀농 가구수 똑같이 불러와 정리</a:t>
            </a:r>
            <a:endParaRPr lang="ko-KR" alt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110085-37F7-C786-6EC1-61FCBD186956}"/>
              </a:ext>
            </a:extLst>
          </p:cNvPr>
          <p:cNvSpPr/>
          <p:nvPr/>
        </p:nvSpPr>
        <p:spPr>
          <a:xfrm>
            <a:off x="2222416" y="2688699"/>
            <a:ext cx="2361695" cy="2983987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93ABC-0A7C-B17C-1A78-EE3E2075E0C0}"/>
              </a:ext>
            </a:extLst>
          </p:cNvPr>
          <p:cNvSpPr txBox="1"/>
          <p:nvPr/>
        </p:nvSpPr>
        <p:spPr>
          <a:xfrm>
            <a:off x="8086377" y="5254300"/>
            <a:ext cx="222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귀농 가구수</a:t>
            </a:r>
            <a:endParaRPr lang="ko-KR" altLang="en-US" sz="1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18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4C591-0174-DF1E-F783-5D0C00CA4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8BCA59-D2DA-1100-FAE7-128065F3F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65E94-BEC7-BA04-6A25-0A0A6EE61768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F9D84A-D955-4362-2EEA-B24DE147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56" y="771718"/>
            <a:ext cx="8048684" cy="4657759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7CEB1-FBA2-AFE4-FE09-918E87975396}"/>
              </a:ext>
            </a:extLst>
          </p:cNvPr>
          <p:cNvSpPr txBox="1"/>
          <p:nvPr/>
        </p:nvSpPr>
        <p:spPr>
          <a:xfrm>
            <a:off x="7643691" y="2582222"/>
            <a:ext cx="25871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6.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귀농 비율 구하기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ko-KR" sz="18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귀농 가구수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/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농가수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ko-KR" alt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CE1720-C541-CCFA-EB21-A7AD9A4EB91B}"/>
              </a:ext>
            </a:extLst>
          </p:cNvPr>
          <p:cNvSpPr/>
          <p:nvPr/>
        </p:nvSpPr>
        <p:spPr>
          <a:xfrm>
            <a:off x="2141708" y="2528624"/>
            <a:ext cx="5663998" cy="753528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3F0AC2-F93D-57BD-6DA5-AEC20F53AD95}"/>
              </a:ext>
            </a:extLst>
          </p:cNvPr>
          <p:cNvSpPr/>
          <p:nvPr/>
        </p:nvSpPr>
        <p:spPr>
          <a:xfrm>
            <a:off x="2141708" y="3554243"/>
            <a:ext cx="5663998" cy="1035924"/>
          </a:xfrm>
          <a:prstGeom prst="rect">
            <a:avLst/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410CC-0179-3700-06F2-617FAD780564}"/>
              </a:ext>
            </a:extLst>
          </p:cNvPr>
          <p:cNvSpPr txBox="1"/>
          <p:nvPr/>
        </p:nvSpPr>
        <p:spPr>
          <a:xfrm>
            <a:off x="7684176" y="3749039"/>
            <a:ext cx="2506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1800" dirty="0">
                <a:solidFill>
                  <a:schemeClr val="accent4">
                    <a:lumMod val="75000"/>
                  </a:schemeClr>
                </a:solidFill>
              </a:rPr>
              <a:t>7. </a:t>
            </a:r>
            <a:r>
              <a:rPr lang="ko-KR" altLang="en-US" sz="1800" dirty="0">
                <a:solidFill>
                  <a:schemeClr val="accent4">
                    <a:lumMod val="75000"/>
                  </a:schemeClr>
                </a:solidFill>
              </a:rPr>
              <a:t>막대 그래프로</a:t>
            </a:r>
            <a:endParaRPr lang="en-US" altLang="ko-KR" sz="18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상위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10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 시군 확인</a:t>
            </a:r>
            <a:endParaRPr lang="ko-KR" alt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2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05DC0-554B-A12A-DEDE-528F047E1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9ACD2A-505C-37C2-DF98-02E380B98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F891B-0CE5-8F3D-E80D-19D682CD3365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D68316-BFB5-4935-0E73-6F4C7C67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52" y="682091"/>
            <a:ext cx="8963091" cy="5057812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A2D939-77CB-D041-D7DD-8A9673E31588}"/>
              </a:ext>
            </a:extLst>
          </p:cNvPr>
          <p:cNvSpPr txBox="1"/>
          <p:nvPr/>
        </p:nvSpPr>
        <p:spPr>
          <a:xfrm>
            <a:off x="3405175" y="5806322"/>
            <a:ext cx="538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8.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첫 번째 변수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귀농 비율 정리 완료</a:t>
            </a:r>
            <a:endParaRPr lang="ko-KR" alt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4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21088-0043-D69A-13CA-E5F92871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5686E2-064D-DB8B-998D-02294F8F0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5202B-9725-F67A-54D8-85564CACD215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A64E9-BFCB-52BD-0ECF-AF38F867B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91" y="754840"/>
            <a:ext cx="7753684" cy="5232021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F90124-99C3-62E4-6065-5E824D9F8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482" y="754840"/>
            <a:ext cx="3542881" cy="35365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36522-E7FA-25AF-B0CC-846991BCF144}"/>
              </a:ext>
            </a:extLst>
          </p:cNvPr>
          <p:cNvSpPr txBox="1"/>
          <p:nvPr/>
        </p:nvSpPr>
        <p:spPr>
          <a:xfrm>
            <a:off x="2689732" y="5560470"/>
            <a:ext cx="538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9.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쌀 생산량 데이터 불러오기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(10ha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당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B06D1D-C9A1-67A2-74FF-6BD95F63BDC9}"/>
              </a:ext>
            </a:extLst>
          </p:cNvPr>
          <p:cNvSpPr/>
          <p:nvPr/>
        </p:nvSpPr>
        <p:spPr>
          <a:xfrm>
            <a:off x="534537" y="1090702"/>
            <a:ext cx="7325670" cy="1731221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8A2EFB-03E4-76F8-61C7-2D206302FC6B}"/>
              </a:ext>
            </a:extLst>
          </p:cNvPr>
          <p:cNvSpPr/>
          <p:nvPr/>
        </p:nvSpPr>
        <p:spPr>
          <a:xfrm>
            <a:off x="534537" y="4036078"/>
            <a:ext cx="2509834" cy="1950783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42141-87DF-D1A0-7C80-7288B533E957}"/>
              </a:ext>
            </a:extLst>
          </p:cNvPr>
          <p:cNvSpPr txBox="1"/>
          <p:nvPr/>
        </p:nvSpPr>
        <p:spPr>
          <a:xfrm>
            <a:off x="8885721" y="4365138"/>
            <a:ext cx="2228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</a:rPr>
              <a:t>지역명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통일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1800" dirty="0" err="1">
                <a:solidFill>
                  <a:schemeClr val="bg2">
                    <a:lumMod val="10000"/>
                  </a:schemeClr>
                </a:solidFill>
              </a:rPr>
              <a:t>ㅇㅇ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800" dirty="0" err="1">
                <a:solidFill>
                  <a:schemeClr val="bg2">
                    <a:lumMod val="10000"/>
                  </a:schemeClr>
                </a:solidFill>
              </a:rPr>
              <a:t>ㅇㅇㅇ</a:t>
            </a:r>
            <a:endParaRPr lang="ko-KR" altLang="en-US" sz="1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1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EF64-58FC-06B6-4091-9E349B76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B3B592-56F4-7629-A150-3834B9827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634A1-D501-3083-0887-7543B24D5FF7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C4EA0D-ED55-1418-9329-C20D26214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8" y="669760"/>
            <a:ext cx="7556372" cy="5402180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11CBC-C071-D578-0F41-522CFBB0CE64}"/>
              </a:ext>
            </a:extLst>
          </p:cNvPr>
          <p:cNvSpPr txBox="1"/>
          <p:nvPr/>
        </p:nvSpPr>
        <p:spPr>
          <a:xfrm>
            <a:off x="8136220" y="2423654"/>
            <a:ext cx="3757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10. 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</a:rPr>
              <a:t>농가수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귀농 가구수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쌀 생산량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하나의 표로 합쳐 정리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0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74AB6-A4DF-5CFA-44AD-962A0C14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8AC65B-2025-FA83-F0E1-FCED52FC7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23E9C-FC05-F5AD-5EC1-B2FA3F967719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5C2194-CCF8-A139-425F-A73CC9CA071C}"/>
              </a:ext>
            </a:extLst>
          </p:cNvPr>
          <p:cNvGrpSpPr/>
          <p:nvPr/>
        </p:nvGrpSpPr>
        <p:grpSpPr>
          <a:xfrm>
            <a:off x="1322888" y="1125353"/>
            <a:ext cx="9546220" cy="4352957"/>
            <a:chOff x="360790" y="1252521"/>
            <a:chExt cx="9546220" cy="435295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4695290-73CE-E28A-2756-FEFC5D5BF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790" y="1252521"/>
              <a:ext cx="6553248" cy="4352957"/>
            </a:xfrm>
            <a:prstGeom prst="rect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67032F2-4263-D187-DD58-444F178FC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1406" y="1252521"/>
              <a:ext cx="2585604" cy="4323021"/>
            </a:xfrm>
            <a:prstGeom prst="rect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87EF53-05BB-6E35-F976-E07AD8706C48}"/>
              </a:ext>
            </a:extLst>
          </p:cNvPr>
          <p:cNvSpPr txBox="1"/>
          <p:nvPr/>
        </p:nvSpPr>
        <p:spPr>
          <a:xfrm>
            <a:off x="2479140" y="5547981"/>
            <a:ext cx="7233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11.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</a:rPr>
              <a:t>MinMaxScaler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정규화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상위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10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개 지역 확인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5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B5-0FF2-6C79-0F6D-FAF7EFEF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67B3ED-9D49-04D2-F041-29A9163F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8678EA-F43D-8F74-E194-558B37716D68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AB0955-C234-3C87-1032-67BE8433295B}"/>
              </a:ext>
            </a:extLst>
          </p:cNvPr>
          <p:cNvGrpSpPr/>
          <p:nvPr/>
        </p:nvGrpSpPr>
        <p:grpSpPr>
          <a:xfrm>
            <a:off x="492593" y="639810"/>
            <a:ext cx="11206810" cy="5232800"/>
            <a:chOff x="214105" y="657977"/>
            <a:chExt cx="11206810" cy="52328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E5BBBE4-B74E-DA01-DF0B-7CAC26AAE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6056" y="657977"/>
              <a:ext cx="6624859" cy="5232800"/>
            </a:xfrm>
            <a:prstGeom prst="rect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D06A2E-85F3-132F-79AD-BAC0B7FDF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12987"/>
            <a:stretch>
              <a:fillRect/>
            </a:stretch>
          </p:blipFill>
          <p:spPr>
            <a:xfrm>
              <a:off x="214105" y="657977"/>
              <a:ext cx="4218615" cy="4286281"/>
            </a:xfrm>
            <a:prstGeom prst="rect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4D94DF-A7FC-6696-CA52-4D3A3834B17D}"/>
              </a:ext>
            </a:extLst>
          </p:cNvPr>
          <p:cNvSpPr txBox="1"/>
          <p:nvPr/>
        </p:nvSpPr>
        <p:spPr>
          <a:xfrm>
            <a:off x="-9910" y="4972389"/>
            <a:ext cx="522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모든 지역 재 정규화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3D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산점도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농가수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귀농 가구수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쌀 생산량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D9E6CE-1611-4E15-456A-BC9D901F4ADC}"/>
              </a:ext>
            </a:extLst>
          </p:cNvPr>
          <p:cNvSpPr/>
          <p:nvPr/>
        </p:nvSpPr>
        <p:spPr>
          <a:xfrm>
            <a:off x="7878374" y="1610796"/>
            <a:ext cx="1489684" cy="124140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58B2D-8EF9-1243-48A9-1A6A5DEEB2E0}"/>
              </a:ext>
            </a:extLst>
          </p:cNvPr>
          <p:cNvSpPr txBox="1"/>
          <p:nvPr/>
        </p:nvSpPr>
        <p:spPr>
          <a:xfrm>
            <a:off x="7411623" y="1171373"/>
            <a:ext cx="238403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상위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10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개 지역 정도</a:t>
            </a:r>
            <a:endParaRPr lang="ko-KR" altLang="en-US" sz="1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AB880A-6F0A-A5AC-FC56-A77B2612E817}"/>
              </a:ext>
            </a:extLst>
          </p:cNvPr>
          <p:cNvSpPr/>
          <p:nvPr/>
        </p:nvSpPr>
        <p:spPr>
          <a:xfrm>
            <a:off x="10355126" y="3209577"/>
            <a:ext cx="272504" cy="43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5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D8E0-CF65-0B9F-476C-C8E5E1F4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BAD2F1-282A-9782-16AB-14FE22315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165BE-A9CD-0C3B-B321-AAF866DE6985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49C82-29BA-6907-5848-E3E807FC8851}"/>
              </a:ext>
            </a:extLst>
          </p:cNvPr>
          <p:cNvSpPr txBox="1"/>
          <p:nvPr/>
        </p:nvSpPr>
        <p:spPr>
          <a:xfrm>
            <a:off x="1201256" y="2382797"/>
            <a:ext cx="305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3d surface plot,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히트맵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6D1558-AEB9-51E7-84CA-915167D07517}"/>
              </a:ext>
            </a:extLst>
          </p:cNvPr>
          <p:cNvGrpSpPr/>
          <p:nvPr/>
        </p:nvGrpSpPr>
        <p:grpSpPr>
          <a:xfrm>
            <a:off x="451484" y="630195"/>
            <a:ext cx="4626411" cy="1752603"/>
            <a:chOff x="480413" y="769474"/>
            <a:chExt cx="4626411" cy="175260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AB45C3A-E82D-2943-5CAF-6983C93B1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413" y="769474"/>
              <a:ext cx="2192134" cy="1752602"/>
            </a:xfrm>
            <a:prstGeom prst="rect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96F4FC-1645-7BF2-6D55-08971676A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6145" y="769475"/>
              <a:ext cx="2260679" cy="1752602"/>
            </a:xfrm>
            <a:prstGeom prst="rect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55710BD-7019-6802-FDFA-BA2DEB7E17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553" r="9016"/>
          <a:stretch>
            <a:fillRect/>
          </a:stretch>
        </p:blipFill>
        <p:spPr>
          <a:xfrm>
            <a:off x="764427" y="3073159"/>
            <a:ext cx="4559888" cy="2924196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076E96-6050-2616-F27D-1763CD055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4677" y="630195"/>
            <a:ext cx="6345809" cy="5041532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39BA98-7D3A-600D-1E8A-17B799701EBC}"/>
              </a:ext>
            </a:extLst>
          </p:cNvPr>
          <p:cNvSpPr txBox="1"/>
          <p:nvPr/>
        </p:nvSpPr>
        <p:spPr>
          <a:xfrm>
            <a:off x="6751123" y="5752635"/>
            <a:ext cx="3872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13.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상관계수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상관관계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히트맵</a:t>
            </a:r>
            <a:endParaRPr lang="en-US" altLang="ko-KR" dirty="0">
              <a:solidFill>
                <a:schemeClr val="accent4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변수끼리 통계적 관계가 있는지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7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424817-D4A7-55CF-B212-0A0C93861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16" b="11440"/>
          <a:stretch>
            <a:fillRect/>
          </a:stretch>
        </p:blipFill>
        <p:spPr>
          <a:xfrm>
            <a:off x="704849" y="0"/>
            <a:ext cx="9702455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6DD5-BD48-8C17-C8DA-600C4F63C9EA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7E6E6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9ACA70-4091-027F-65D6-7C6A06E5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80CE1-93BC-3C49-5067-A14B05B4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문제 제기</a:t>
            </a:r>
            <a:endParaRPr lang="en-US" altLang="ko-KR" sz="2400" dirty="0"/>
          </a:p>
          <a:p>
            <a:endParaRPr lang="en-US" altLang="ko-KR" sz="1050" dirty="0"/>
          </a:p>
          <a:p>
            <a:r>
              <a:rPr lang="ko-KR" altLang="en-US" sz="2400" dirty="0"/>
              <a:t>데이터 수집 및 정리</a:t>
            </a:r>
            <a:endParaRPr lang="en-US" altLang="ko-KR" sz="2400" dirty="0"/>
          </a:p>
          <a:p>
            <a:r>
              <a:rPr lang="ko-KR" altLang="en-US" sz="2400" dirty="0"/>
              <a:t>상관관계 분석 및 시각화</a:t>
            </a:r>
            <a:endParaRPr lang="en-US" altLang="ko-KR" sz="2400" dirty="0"/>
          </a:p>
          <a:p>
            <a:r>
              <a:rPr lang="ko-KR" altLang="en-US" sz="2400" dirty="0"/>
              <a:t>인사이트 도출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해결책 제안</a:t>
            </a:r>
            <a:endParaRPr lang="en-US" altLang="ko-KR" sz="2400" dirty="0"/>
          </a:p>
          <a:p>
            <a:r>
              <a:rPr lang="ko-KR" altLang="en-US" sz="2400" dirty="0"/>
              <a:t>결론 및 확장성</a:t>
            </a:r>
            <a:endParaRPr lang="en-US" altLang="ko-KR" sz="2400" dirty="0"/>
          </a:p>
          <a:p>
            <a:endParaRPr lang="en-US" altLang="ko-KR" sz="1050" dirty="0"/>
          </a:p>
          <a:p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B79C3C-27E1-25D7-4C72-67790F6E5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F7F2B-198C-4901-CCB1-8C02D9484DA2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35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BC58F-95E7-7EA4-67FB-05093A58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C295F7-DB91-1F8D-E885-361B0D71A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C713E1-1CA3-16DF-BA33-EF00FE71522A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83586-34D9-6B74-66B6-E1E031D73E35}"/>
              </a:ext>
            </a:extLst>
          </p:cNvPr>
          <p:cNvSpPr txBox="1"/>
          <p:nvPr/>
        </p:nvSpPr>
        <p:spPr>
          <a:xfrm>
            <a:off x="1201256" y="2382797"/>
            <a:ext cx="305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3d surface plot,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히트맵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01B5C8-BD2C-7ADD-E888-4A1984E5BD03}"/>
              </a:ext>
            </a:extLst>
          </p:cNvPr>
          <p:cNvGrpSpPr/>
          <p:nvPr/>
        </p:nvGrpSpPr>
        <p:grpSpPr>
          <a:xfrm>
            <a:off x="451484" y="630195"/>
            <a:ext cx="4626411" cy="1752603"/>
            <a:chOff x="480413" y="769474"/>
            <a:chExt cx="4626411" cy="175260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72AA1E7-3117-EBAA-DB6D-31D8D3BAD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413" y="769474"/>
              <a:ext cx="2192134" cy="1752602"/>
            </a:xfrm>
            <a:prstGeom prst="rect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C6ED6-44F1-32C6-5B8B-F9A2669A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6145" y="769475"/>
              <a:ext cx="2260679" cy="1752602"/>
            </a:xfrm>
            <a:prstGeom prst="rect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CE964CC-D2BF-204C-39EC-2C87D0BF0D3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553" r="9016"/>
          <a:stretch>
            <a:fillRect/>
          </a:stretch>
        </p:blipFill>
        <p:spPr>
          <a:xfrm>
            <a:off x="764427" y="3073159"/>
            <a:ext cx="4559888" cy="2924196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C68116-46BA-6A0F-9C56-4A2E97192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4677" y="630195"/>
            <a:ext cx="6345809" cy="5041532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F4AFBE-17D9-F986-D93D-4A7B298E7298}"/>
              </a:ext>
            </a:extLst>
          </p:cNvPr>
          <p:cNvSpPr txBox="1"/>
          <p:nvPr/>
        </p:nvSpPr>
        <p:spPr>
          <a:xfrm>
            <a:off x="6751123" y="5752635"/>
            <a:ext cx="3872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13.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상관계수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상관관계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히트맵</a:t>
            </a:r>
            <a:endParaRPr lang="en-US" altLang="ko-KR" dirty="0">
              <a:solidFill>
                <a:schemeClr val="accent4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변수끼리 통계적 관계가 있는지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50B5DB-6770-D392-3E29-2D5780FDCA16}"/>
              </a:ext>
            </a:extLst>
          </p:cNvPr>
          <p:cNvSpPr/>
          <p:nvPr/>
        </p:nvSpPr>
        <p:spPr>
          <a:xfrm>
            <a:off x="-4406" y="-28764"/>
            <a:ext cx="12259906" cy="69155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3393DB-902C-A47B-3DB4-C25E5904E82E}"/>
              </a:ext>
            </a:extLst>
          </p:cNvPr>
          <p:cNvGrpSpPr/>
          <p:nvPr/>
        </p:nvGrpSpPr>
        <p:grpSpPr>
          <a:xfrm>
            <a:off x="775628" y="1671713"/>
            <a:ext cx="10651945" cy="3514573"/>
            <a:chOff x="764427" y="1774825"/>
            <a:chExt cx="10651945" cy="351457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5F5EF0-D91A-D0B1-89FB-00658349E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427" y="1774825"/>
              <a:ext cx="6045304" cy="351457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53144D-A4D1-F52A-4023-566D344CB133}"/>
                </a:ext>
              </a:extLst>
            </p:cNvPr>
            <p:cNvSpPr txBox="1"/>
            <p:nvPr/>
          </p:nvSpPr>
          <p:spPr>
            <a:xfrm>
              <a:off x="7028122" y="1977841"/>
              <a:ext cx="438825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경사가 완만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2000" dirty="0">
                  <a:solidFill>
                    <a:schemeClr val="bg1"/>
                  </a:solidFill>
                </a:rPr>
                <a:t>쌀 생산량과 관련된 부분이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상관관계가 낮음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marL="285750" indent="-285750" algn="ctr">
                <a:buFont typeface="Wingdings" panose="05000000000000000000" pitchFamily="2" charset="2"/>
                <a:buChar char="à"/>
              </a:pPr>
              <a:r>
                <a:rPr lang="ko-KR" altLang="en-US" sz="2400" dirty="0">
                  <a:solidFill>
                    <a:schemeClr val="bg1"/>
                  </a:solidFill>
                  <a:sym typeface="Wingdings" panose="05000000000000000000" pitchFamily="2" charset="2"/>
                </a:rPr>
                <a:t> 쌀 생산량에 영향을 주는 것은</a:t>
              </a:r>
              <a:endParaRPr lang="en-US" altLang="ko-KR" sz="2400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sym typeface="Wingdings" panose="05000000000000000000" pitchFamily="2" charset="2"/>
                </a:rPr>
                <a:t>농가수</a:t>
              </a:r>
              <a:r>
                <a:rPr lang="en-US" altLang="ko-KR" sz="2400" dirty="0">
                  <a:solidFill>
                    <a:schemeClr val="bg1"/>
                  </a:solidFill>
                  <a:sym typeface="Wingdings" panose="05000000000000000000" pitchFamily="2" charset="2"/>
                </a:rPr>
                <a:t>,</a:t>
              </a:r>
              <a:r>
                <a:rPr lang="ko-KR" altLang="en-US" sz="2400" dirty="0">
                  <a:solidFill>
                    <a:schemeClr val="bg1"/>
                  </a:solidFill>
                  <a:sym typeface="Wingdings" panose="05000000000000000000" pitchFamily="2" charset="2"/>
                </a:rPr>
                <a:t> 귀농 가구수 말고도</a:t>
              </a:r>
              <a:endParaRPr lang="en-US" altLang="ko-KR" sz="2400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endParaRPr lang="en-US" altLang="ko-KR" sz="2400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sym typeface="Wingdings" panose="05000000000000000000" pitchFamily="2" charset="2"/>
                </a:rPr>
                <a:t>많은 요인들이 있을 것이라 해석</a:t>
              </a:r>
              <a:r>
                <a:rPr lang="en-US" altLang="ko-KR" sz="2400" dirty="0">
                  <a:solidFill>
                    <a:schemeClr val="bg1"/>
                  </a:solidFill>
                  <a:sym typeface="Wingdings" panose="05000000000000000000" pitchFamily="2" charset="2"/>
                </a:rPr>
                <a:t>!</a:t>
              </a:r>
              <a:endParaRPr lang="en-US" altLang="ko-KR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E1A954B2-203B-2163-6D2C-1107656A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상관관계 분석 및 시각화 －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＂무엇이 농업을 살렸나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</a:rPr>
              <a:t>?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114902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3C0A4-DF9A-B703-0C67-73AF6DFEB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2DEA9A-1292-78A6-DB0D-FDC4D29D1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50F3F-2398-18A8-13DA-D57E6C1C4939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D0CC8E-14CA-5752-514C-9689996DC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01" y="768300"/>
            <a:ext cx="7393862" cy="4101570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DF987-720C-F5FC-8A31-2F5D60BB225D}"/>
              </a:ext>
            </a:extLst>
          </p:cNvPr>
          <p:cNvSpPr txBox="1"/>
          <p:nvPr/>
        </p:nvSpPr>
        <p:spPr>
          <a:xfrm>
            <a:off x="2272074" y="4920670"/>
            <a:ext cx="3872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14.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인프라 변수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 리스트 병합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유통망 수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/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미곡처리장 수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농기계 수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A8C7A-54B3-30E5-41D6-B0707BC27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073" y="768300"/>
            <a:ext cx="3543326" cy="3714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DA6E92-0717-C312-290F-C196D576E1DE}"/>
              </a:ext>
            </a:extLst>
          </p:cNvPr>
          <p:cNvSpPr/>
          <p:nvPr/>
        </p:nvSpPr>
        <p:spPr>
          <a:xfrm>
            <a:off x="8276069" y="3833497"/>
            <a:ext cx="2773813" cy="619232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6E6F50-561C-EE6F-F44C-BB4EB3DA024B}"/>
              </a:ext>
            </a:extLst>
          </p:cNvPr>
          <p:cNvSpPr/>
          <p:nvPr/>
        </p:nvSpPr>
        <p:spPr>
          <a:xfrm>
            <a:off x="8382209" y="4217596"/>
            <a:ext cx="2561531" cy="19378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31B57-62B0-FFAA-5393-E38310EA59B1}"/>
              </a:ext>
            </a:extLst>
          </p:cNvPr>
          <p:cNvSpPr txBox="1"/>
          <p:nvPr/>
        </p:nvSpPr>
        <p:spPr>
          <a:xfrm>
            <a:off x="7972278" y="4513662"/>
            <a:ext cx="3872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15.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결측치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多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표준편차 확인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농기계 수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(X)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C29CE2-2302-605B-6FF2-0EA81FCE8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4725" y="5243185"/>
            <a:ext cx="3048022" cy="419103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701B4B-804F-0292-0C9D-B59A38C4DC5D}"/>
              </a:ext>
            </a:extLst>
          </p:cNvPr>
          <p:cNvSpPr txBox="1"/>
          <p:nvPr/>
        </p:nvSpPr>
        <p:spPr>
          <a:xfrm>
            <a:off x="7972278" y="5745480"/>
            <a:ext cx="387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</a:rPr>
              <a:t>결측치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= 0,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표준편차 재확인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농기계 수 삭제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2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F8E0F-5D81-DA8E-0A12-E6340F0B7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B72AC7-BBBA-2550-298F-FB2C1BE3A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97F1D-C4F0-C48B-A9C0-61E61122B1DF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B8AEB4-E97B-1401-25A0-FB612C56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37" y="670279"/>
            <a:ext cx="7064413" cy="318228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100FC5-655F-7DEB-5062-0FB9F3DF3F42}"/>
              </a:ext>
            </a:extLst>
          </p:cNvPr>
          <p:cNvSpPr txBox="1"/>
          <p:nvPr/>
        </p:nvSpPr>
        <p:spPr>
          <a:xfrm>
            <a:off x="741343" y="39285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임대 농기계 통계</a:t>
            </a:r>
            <a:endParaRPr lang="en-US" altLang="ko-KR" dirty="0"/>
          </a:p>
          <a:p>
            <a:pPr algn="ctr"/>
            <a:r>
              <a:rPr lang="ko-KR" altLang="en-US" dirty="0"/>
              <a:t>시군 추출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각 </a:t>
            </a:r>
            <a:r>
              <a:rPr lang="ko-KR" altLang="en-US" dirty="0" err="1">
                <a:sym typeface="Wingdings" panose="05000000000000000000" pitchFamily="2" charset="2"/>
              </a:rPr>
              <a:t>시군별</a:t>
            </a:r>
            <a:r>
              <a:rPr lang="ko-KR" altLang="en-US" dirty="0"/>
              <a:t> 임대 수 합계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지역명</a:t>
            </a:r>
            <a:r>
              <a:rPr lang="ko-KR" altLang="en-US" dirty="0">
                <a:sym typeface="Wingdings" panose="05000000000000000000" pitchFamily="2" charset="2"/>
              </a:rPr>
              <a:t> 정리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E31A15-6FB3-7869-4A9E-7928C417E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895" y="1136650"/>
            <a:ext cx="4478968" cy="4508500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75291A-2769-B580-1A99-0497FF84B8E6}"/>
              </a:ext>
            </a:extLst>
          </p:cNvPr>
          <p:cNvSpPr/>
          <p:nvPr/>
        </p:nvSpPr>
        <p:spPr>
          <a:xfrm>
            <a:off x="8923769" y="2036446"/>
            <a:ext cx="1407681" cy="3411853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1948C-09F4-D50C-AB5F-6840B792249A}"/>
              </a:ext>
            </a:extLst>
          </p:cNvPr>
          <p:cNvSpPr txBox="1"/>
          <p:nvPr/>
        </p:nvSpPr>
        <p:spPr>
          <a:xfrm>
            <a:off x="6647379" y="57211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확인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기존 정리표에 병합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725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1221-66FF-896E-D39F-82439950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FB3B91-9884-264B-DA15-6537DE03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E470E-F899-38EB-0F81-0C8BF2A6840B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732CCD-A2C1-D745-EB79-8E880B5F67E1}"/>
              </a:ext>
            </a:extLst>
          </p:cNvPr>
          <p:cNvGrpSpPr/>
          <p:nvPr/>
        </p:nvGrpSpPr>
        <p:grpSpPr>
          <a:xfrm>
            <a:off x="510375" y="528637"/>
            <a:ext cx="9779193" cy="5643587"/>
            <a:chOff x="428611" y="607231"/>
            <a:chExt cx="9779193" cy="56435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687F4E-A2D4-1B06-80E2-EC683783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611" y="615950"/>
              <a:ext cx="2681058" cy="23860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F36BBB-EAB6-AE56-EF86-6C6E320C9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2888" y="607231"/>
              <a:ext cx="6874916" cy="5643587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C2EBBC-B6C0-D6BD-CDA4-60C53A3E5F9C}"/>
              </a:ext>
            </a:extLst>
          </p:cNvPr>
          <p:cNvSpPr txBox="1"/>
          <p:nvPr/>
        </p:nvSpPr>
        <p:spPr>
          <a:xfrm>
            <a:off x="249056" y="2914650"/>
            <a:ext cx="316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+ </a:t>
            </a:r>
            <a:r>
              <a:rPr lang="ko-KR" altLang="en-US" dirty="0"/>
              <a:t>저수량</a:t>
            </a:r>
            <a:r>
              <a:rPr lang="en-US" altLang="ko-KR" dirty="0"/>
              <a:t>, </a:t>
            </a:r>
            <a:r>
              <a:rPr lang="ko-KR" altLang="en-US" dirty="0"/>
              <a:t>저수량 규모별 개수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752846-0B6C-9A99-5C31-FA3EC1232DEE}"/>
              </a:ext>
            </a:extLst>
          </p:cNvPr>
          <p:cNvSpPr/>
          <p:nvPr/>
        </p:nvSpPr>
        <p:spPr>
          <a:xfrm>
            <a:off x="3881869" y="4220847"/>
            <a:ext cx="5706631" cy="1481454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479A1B-F312-F230-069C-D94B392AA813}"/>
              </a:ext>
            </a:extLst>
          </p:cNvPr>
          <p:cNvSpPr txBox="1"/>
          <p:nvPr/>
        </p:nvSpPr>
        <p:spPr>
          <a:xfrm>
            <a:off x="8789806" y="6201234"/>
            <a:ext cx="243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변수간 상관관계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히트맵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B3556-B0C7-D2C1-CBB6-F9203380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75B802-EB3B-5CF4-D0CB-A2E39CEDC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15F6F-536F-301C-400B-21FA21B6AFE8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FD80E0-1E75-7C86-4DD6-356465209094}"/>
              </a:ext>
            </a:extLst>
          </p:cNvPr>
          <p:cNvGrpSpPr/>
          <p:nvPr/>
        </p:nvGrpSpPr>
        <p:grpSpPr>
          <a:xfrm>
            <a:off x="510375" y="528637"/>
            <a:ext cx="9779193" cy="5643587"/>
            <a:chOff x="428611" y="607231"/>
            <a:chExt cx="9779193" cy="56435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90543B5-CF4B-70B3-5869-805FB3EC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611" y="615950"/>
              <a:ext cx="2681058" cy="23860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A4A764-B88A-BD1B-0A12-3A80C1722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2888" y="607231"/>
              <a:ext cx="6874916" cy="5643587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951523-0715-2F15-A25A-589976FB4C79}"/>
              </a:ext>
            </a:extLst>
          </p:cNvPr>
          <p:cNvSpPr txBox="1"/>
          <p:nvPr/>
        </p:nvSpPr>
        <p:spPr>
          <a:xfrm>
            <a:off x="249056" y="2914650"/>
            <a:ext cx="316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+ </a:t>
            </a:r>
            <a:r>
              <a:rPr lang="ko-KR" altLang="en-US" dirty="0"/>
              <a:t>저수량</a:t>
            </a:r>
            <a:r>
              <a:rPr lang="en-US" altLang="ko-KR" dirty="0"/>
              <a:t>, </a:t>
            </a:r>
            <a:r>
              <a:rPr lang="ko-KR" altLang="en-US" dirty="0"/>
              <a:t>저수량 규모별 개수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1EF9EA-CFE5-471F-B3BD-A4BA18B65713}"/>
              </a:ext>
            </a:extLst>
          </p:cNvPr>
          <p:cNvSpPr/>
          <p:nvPr/>
        </p:nvSpPr>
        <p:spPr>
          <a:xfrm>
            <a:off x="3881869" y="4220847"/>
            <a:ext cx="5706631" cy="1481454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4BCAD-7DC9-4AC1-C801-C75E9C61A41D}"/>
              </a:ext>
            </a:extLst>
          </p:cNvPr>
          <p:cNvSpPr txBox="1"/>
          <p:nvPr/>
        </p:nvSpPr>
        <p:spPr>
          <a:xfrm>
            <a:off x="8789806" y="6201234"/>
            <a:ext cx="243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변수간 상관관계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히트맵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12160D-5E15-717B-295A-8921B0D40787}"/>
              </a:ext>
            </a:extLst>
          </p:cNvPr>
          <p:cNvSpPr/>
          <p:nvPr/>
        </p:nvSpPr>
        <p:spPr>
          <a:xfrm>
            <a:off x="-4406" y="-28764"/>
            <a:ext cx="12272606" cy="69155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778378-E96C-BAF7-154B-BD392354D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002" t="66244" r="10383"/>
          <a:stretch>
            <a:fillRect/>
          </a:stretch>
        </p:blipFill>
        <p:spPr>
          <a:xfrm rot="5400000">
            <a:off x="-172662" y="2234542"/>
            <a:ext cx="4708349" cy="2577596"/>
          </a:xfrm>
          <a:prstGeom prst="rect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990D0F-2067-64F1-7C91-1BDA5D376469}"/>
              </a:ext>
            </a:extLst>
          </p:cNvPr>
          <p:cNvSpPr txBox="1"/>
          <p:nvPr/>
        </p:nvSpPr>
        <p:spPr>
          <a:xfrm>
            <a:off x="3706214" y="1690444"/>
            <a:ext cx="7790583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= </a:t>
            </a:r>
            <a:r>
              <a:rPr lang="ko-KR" altLang="en-US" dirty="0">
                <a:solidFill>
                  <a:srgbClr val="FFFF00"/>
                </a:solidFill>
              </a:rPr>
              <a:t>농업 생산 기반시설</a:t>
            </a:r>
            <a:r>
              <a:rPr lang="en-US" altLang="ko-KR" dirty="0">
                <a:solidFill>
                  <a:srgbClr val="FFFF00"/>
                </a:solidFill>
              </a:rPr>
              <a:t>(</a:t>
            </a:r>
            <a:r>
              <a:rPr lang="ko-KR" altLang="en-US" dirty="0">
                <a:solidFill>
                  <a:srgbClr val="FFFF00"/>
                </a:solidFill>
              </a:rPr>
              <a:t>인프라</a:t>
            </a:r>
            <a:r>
              <a:rPr lang="en-US" altLang="ko-KR" dirty="0">
                <a:solidFill>
                  <a:srgbClr val="FFFF00"/>
                </a:solidFill>
              </a:rPr>
              <a:t>)</a:t>
            </a:r>
            <a:r>
              <a:rPr lang="ko-KR" altLang="en-US" dirty="0">
                <a:solidFill>
                  <a:srgbClr val="FFFF00"/>
                </a:solidFill>
              </a:rPr>
              <a:t>와 직결되는 요소</a:t>
            </a:r>
            <a:endParaRPr lang="en-US" altLang="ko-KR" dirty="0">
              <a:solidFill>
                <a:srgbClr val="FFFF00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농기계 대여 인프라가 잘 갖춰진 지역</a:t>
            </a:r>
            <a:r>
              <a:rPr lang="ko-KR" altLang="en-US" dirty="0">
                <a:solidFill>
                  <a:schemeClr val="bg1"/>
                </a:solidFill>
              </a:rPr>
              <a:t>일수록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귀농 인구 정착 및 농업 효율성이 높음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저수지 수나 저장 용량</a:t>
            </a:r>
            <a:r>
              <a:rPr lang="ko-KR" altLang="en-US" dirty="0">
                <a:solidFill>
                  <a:schemeClr val="bg1"/>
                </a:solidFill>
              </a:rPr>
              <a:t>이 많은 지역일수록 안정적인 농업 운영이 가능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rgbClr val="FFFF00"/>
                </a:solidFill>
              </a:rPr>
              <a:t>결국</a:t>
            </a:r>
            <a:r>
              <a:rPr lang="en-US" altLang="ko-KR" sz="2400" dirty="0">
                <a:solidFill>
                  <a:srgbClr val="FFFF00"/>
                </a:solidFill>
              </a:rPr>
              <a:t>, </a:t>
            </a:r>
            <a:r>
              <a:rPr lang="ko-KR" altLang="en-US" sz="2400" b="1" dirty="0">
                <a:solidFill>
                  <a:srgbClr val="FFFF00"/>
                </a:solidFill>
              </a:rPr>
              <a:t>농업 기반 인프라가 잘 조성된 지역이</a:t>
            </a:r>
            <a:endParaRPr lang="en-US" altLang="ko-KR" sz="2400" b="1" dirty="0">
              <a:solidFill>
                <a:srgbClr val="FFFF00"/>
              </a:solidFill>
            </a:endParaRPr>
          </a:p>
          <a:p>
            <a:r>
              <a:rPr lang="ko-KR" altLang="en-US" sz="2400" b="1" dirty="0">
                <a:solidFill>
                  <a:srgbClr val="FFFF00"/>
                </a:solidFill>
              </a:rPr>
              <a:t>더 나은 종합점수</a:t>
            </a:r>
            <a:r>
              <a:rPr lang="ko-KR" altLang="en-US" sz="2400" dirty="0">
                <a:solidFill>
                  <a:srgbClr val="FFFF00"/>
                </a:solidFill>
              </a:rPr>
              <a:t>로 이어진다는 점에서</a:t>
            </a:r>
            <a:endParaRPr lang="en-US" altLang="ko-KR" sz="2400" dirty="0">
              <a:solidFill>
                <a:srgbClr val="FFFF00"/>
              </a:solidFill>
            </a:endParaRPr>
          </a:p>
          <a:p>
            <a:endParaRPr lang="ko-KR" altLang="en-US" sz="2400" dirty="0">
              <a:solidFill>
                <a:srgbClr val="FFFF00"/>
              </a:solidFill>
            </a:endParaRPr>
          </a:p>
          <a:p>
            <a:r>
              <a:rPr lang="en-US" altLang="ko-KR" sz="2400" b="1" dirty="0">
                <a:solidFill>
                  <a:srgbClr val="FFFF00"/>
                </a:solidFill>
              </a:rPr>
              <a:t>&lt;</a:t>
            </a:r>
            <a:r>
              <a:rPr lang="ko-KR" altLang="en-US" sz="2400" b="1" dirty="0">
                <a:solidFill>
                  <a:srgbClr val="FFFF00"/>
                </a:solidFill>
              </a:rPr>
              <a:t>인프라의 질</a:t>
            </a:r>
            <a:r>
              <a:rPr lang="en-US" altLang="ko-KR" sz="2400" b="1" dirty="0">
                <a:solidFill>
                  <a:srgbClr val="FFFF00"/>
                </a:solidFill>
              </a:rPr>
              <a:t>&gt;</a:t>
            </a:r>
            <a:r>
              <a:rPr lang="ko-KR" altLang="en-US" sz="2400" b="1" dirty="0">
                <a:solidFill>
                  <a:srgbClr val="FFFF00"/>
                </a:solidFill>
              </a:rPr>
              <a:t>이 농업 성장에 밀접한 영향을 미침</a:t>
            </a:r>
            <a:r>
              <a:rPr lang="ko-KR" altLang="en-US" sz="2400" dirty="0">
                <a:solidFill>
                  <a:srgbClr val="FFFF00"/>
                </a:solidFill>
              </a:rPr>
              <a:t>을 알 수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0E290-45B2-4621-457F-6F62480B48BB}"/>
              </a:ext>
            </a:extLst>
          </p:cNvPr>
          <p:cNvSpPr txBox="1"/>
          <p:nvPr/>
        </p:nvSpPr>
        <p:spPr>
          <a:xfrm>
            <a:off x="729072" y="537356"/>
            <a:ext cx="6139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인사이트 도출 －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＂위기를 기회로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</a:rPr>
              <a:t>?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333938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A4EAD-7323-1A8C-5F79-F5F3C40A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835216-5D96-3709-A5A1-0B6856E03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2B2DC-11B9-9FE4-2CF7-201EA2A46874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9FBAC-523A-9177-C80D-9967F763449E}"/>
              </a:ext>
            </a:extLst>
          </p:cNvPr>
          <p:cNvSpPr txBox="1"/>
          <p:nvPr/>
        </p:nvSpPr>
        <p:spPr>
          <a:xfrm>
            <a:off x="379484" y="489044"/>
            <a:ext cx="10221901" cy="4621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귀농</a:t>
            </a:r>
            <a:r>
              <a:rPr lang="en-US" altLang="ko-KR" b="1" dirty="0"/>
              <a:t>·</a:t>
            </a:r>
            <a:r>
              <a:rPr lang="ko-KR" altLang="en-US" b="1" dirty="0" err="1"/>
              <a:t>귀촌</a:t>
            </a:r>
            <a:r>
              <a:rPr lang="ko-KR" altLang="en-US" b="1" dirty="0"/>
              <a:t> 유입 격차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베스트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의성군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altLang="ko-KR" dirty="0"/>
              <a:t>: </a:t>
            </a:r>
            <a:r>
              <a:rPr lang="ko-KR" altLang="en-US" dirty="0"/>
              <a:t>귀농 인구</a:t>
            </a:r>
            <a:r>
              <a:rPr lang="en-US" altLang="ko-KR" dirty="0"/>
              <a:t>·</a:t>
            </a:r>
            <a:r>
              <a:rPr lang="ko-KR" altLang="en-US" dirty="0"/>
              <a:t>비율이 전라북도 평균치 대비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2–3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배 높아</a:t>
            </a:r>
            <a:r>
              <a:rPr lang="en-US" altLang="ko-KR" dirty="0"/>
              <a:t>, </a:t>
            </a:r>
            <a:r>
              <a:rPr lang="ko-KR" altLang="en-US" dirty="0"/>
              <a:t>농촌 인구 재생 에너지가 매우 강함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</a:rPr>
              <a:t>워스트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태백시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en-US" altLang="ko-KR" dirty="0"/>
              <a:t>: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dirty="0"/>
              <a:t>귀농 인구</a:t>
            </a:r>
            <a:r>
              <a:rPr lang="en-US" altLang="ko-KR" dirty="0"/>
              <a:t>·</a:t>
            </a:r>
            <a:r>
              <a:rPr lang="ko-KR" altLang="en-US" dirty="0"/>
              <a:t>비율이 거의 ‘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altLang="ko-KR" dirty="0"/>
              <a:t>’</a:t>
            </a:r>
            <a:r>
              <a:rPr lang="ko-KR" altLang="en-US" dirty="0"/>
              <a:t>에 가깝고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·</a:t>
            </a:r>
            <a:r>
              <a:rPr lang="ko-KR" altLang="en-US" dirty="0"/>
              <a:t>도시화로 신규 유입이 극히 저조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생산성 차이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의성군</a:t>
            </a:r>
            <a:r>
              <a:rPr lang="en-US" altLang="ko-KR" dirty="0"/>
              <a:t>: 10a</a:t>
            </a:r>
            <a:r>
              <a:rPr lang="ko-KR" altLang="en-US" dirty="0"/>
              <a:t>당 정곡 </a:t>
            </a:r>
            <a:r>
              <a:rPr lang="en-US" altLang="ko-KR" dirty="0"/>
              <a:t>502 kg·</a:t>
            </a:r>
            <a:r>
              <a:rPr lang="ko-KR" altLang="en-US" dirty="0"/>
              <a:t>현미 </a:t>
            </a:r>
            <a:r>
              <a:rPr lang="en-US" altLang="ko-KR" dirty="0"/>
              <a:t>544 kg·</a:t>
            </a:r>
            <a:r>
              <a:rPr lang="ko-KR" altLang="en-US" dirty="0"/>
              <a:t>조곡 </a:t>
            </a:r>
            <a:r>
              <a:rPr lang="en-US" altLang="ko-KR" dirty="0"/>
              <a:t>672 kg</a:t>
            </a:r>
            <a:r>
              <a:rPr lang="ko-KR" altLang="en-US" dirty="0"/>
              <a:t>으로 전북 평균</a:t>
            </a:r>
            <a:r>
              <a:rPr lang="en-US" altLang="ko-KR" dirty="0"/>
              <a:t>(487 kg·524 kg·644 kg) </a:t>
            </a:r>
            <a:r>
              <a:rPr lang="ko-KR" altLang="en-US" dirty="0"/>
              <a:t>대비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우수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태백시</a:t>
            </a:r>
            <a:r>
              <a:rPr lang="en-US" altLang="ko-KR" dirty="0"/>
              <a:t>: </a:t>
            </a:r>
            <a:r>
              <a:rPr lang="ko-KR" altLang="en-US" dirty="0"/>
              <a:t>전북 평균의 </a:t>
            </a:r>
            <a:r>
              <a:rPr lang="en-US" altLang="ko-KR" dirty="0"/>
              <a:t>60–70% </a:t>
            </a:r>
            <a:r>
              <a:rPr lang="ko-KR" altLang="en-US" dirty="0"/>
              <a:t>수준에 머물러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고지대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·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수자원 제약이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뚜렷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ko-KR" altLang="en-US" b="1" dirty="0"/>
              <a:t>종합 점수 격차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의성군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0.85</a:t>
            </a:r>
            <a:r>
              <a:rPr lang="en-US" altLang="ko-KR" dirty="0"/>
              <a:t>, </a:t>
            </a:r>
            <a:r>
              <a:rPr lang="ko-KR" altLang="en-US" dirty="0"/>
              <a:t>전북 대표치 </a:t>
            </a:r>
            <a:r>
              <a:rPr lang="en-US" altLang="ko-KR" dirty="0"/>
              <a:t>0.5,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태백시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0.0098 </a:t>
            </a:r>
            <a:r>
              <a:rPr lang="ko-KR" altLang="en-US" dirty="0"/>
              <a:t>로 극명한 편차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전북 내에도 중</a:t>
            </a:r>
            <a:r>
              <a:rPr lang="en-US" altLang="ko-KR" dirty="0"/>
              <a:t>·</a:t>
            </a:r>
            <a:r>
              <a:rPr lang="ko-KR" altLang="en-US" dirty="0" err="1"/>
              <a:t>저점수</a:t>
            </a:r>
            <a:r>
              <a:rPr lang="ko-KR" altLang="en-US" dirty="0"/>
              <a:t> 시군</a:t>
            </a:r>
            <a:r>
              <a:rPr lang="en-US" altLang="ko-KR" dirty="0"/>
              <a:t>(</a:t>
            </a:r>
            <a:r>
              <a:rPr lang="ko-KR" altLang="en-US" dirty="0"/>
              <a:t>완주</a:t>
            </a:r>
            <a:r>
              <a:rPr lang="en-US" altLang="ko-KR" dirty="0"/>
              <a:t>·</a:t>
            </a:r>
            <a:r>
              <a:rPr lang="ko-KR" altLang="en-US" dirty="0"/>
              <a:t>무주 등</a:t>
            </a:r>
            <a:r>
              <a:rPr lang="en-US" altLang="ko-KR" dirty="0"/>
              <a:t>)</a:t>
            </a:r>
            <a:r>
              <a:rPr lang="ko-KR" altLang="en-US" dirty="0"/>
              <a:t>이 다수 존재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644FF3-A1B2-A0A9-BEDF-FC20673059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93"/>
          <a:stretch>
            <a:fillRect/>
          </a:stretch>
        </p:blipFill>
        <p:spPr>
          <a:xfrm>
            <a:off x="7172720" y="3438032"/>
            <a:ext cx="4777301" cy="29309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05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5D3E-E45E-D6C6-43F0-C3A66FDBE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A4AE7-D572-74EF-3B60-7093FC1D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해결책 제안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accent4">
                    <a:lumMod val="75000"/>
                  </a:schemeClr>
                </a:solidFill>
              </a:rPr>
              <a:t>리빙랩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</a:rPr>
              <a:t> 접근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ko-KR" altLang="en-US" sz="3600" dirty="0"/>
              <a:t>－</a:t>
            </a:r>
            <a:r>
              <a:rPr lang="en-US" altLang="ko-KR" sz="3600" dirty="0"/>
              <a:t> </a:t>
            </a:r>
            <a:r>
              <a:rPr lang="ko-KR" altLang="en-US" sz="3600" dirty="0"/>
              <a:t>＂농촌을 </a:t>
            </a:r>
            <a:r>
              <a:rPr lang="ko-KR" altLang="en-US" sz="3600" dirty="0" err="1"/>
              <a:t>리디자인하다</a:t>
            </a:r>
            <a:r>
              <a:rPr lang="ko-KR" altLang="en-US" sz="3600" dirty="0"/>
              <a:t>＂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995309-5043-FBAD-D2F9-132FD5161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EABF3F-32D6-C7A5-B5F7-57DB47E8E0B5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77EE-1B0A-33A3-F8DE-97EEB6E68AC7}"/>
              </a:ext>
            </a:extLst>
          </p:cNvPr>
          <p:cNvSpPr txBox="1"/>
          <p:nvPr/>
        </p:nvSpPr>
        <p:spPr>
          <a:xfrm>
            <a:off x="562425" y="1863963"/>
            <a:ext cx="11067146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worst :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강원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태백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농업</a:t>
            </a:r>
            <a:endParaRPr lang="en-US" altLang="ko-KR" sz="2800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None/>
            </a:pPr>
            <a:endParaRPr lang="ko-KR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초고령화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세 이상 고령층</a:t>
            </a:r>
            <a:r>
              <a:rPr lang="en-US" altLang="ko-KR" dirty="0"/>
              <a:t>: 15,495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전체의 </a:t>
            </a:r>
            <a:r>
              <a:rPr lang="en-US" altLang="ko-KR" dirty="0"/>
              <a:t>41.25%)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일손 부족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월 평균 인구 </a:t>
            </a:r>
            <a:r>
              <a:rPr lang="en-US" altLang="ko-KR" dirty="0"/>
              <a:t>70.25</a:t>
            </a:r>
            <a:r>
              <a:rPr lang="ko-KR" altLang="en-US" dirty="0"/>
              <a:t>명 감소</a:t>
            </a:r>
            <a:r>
              <a:rPr lang="en-US" altLang="ko-KR" dirty="0"/>
              <a:t>, </a:t>
            </a:r>
            <a:r>
              <a:rPr lang="ko-KR" altLang="en-US" dirty="0"/>
              <a:t>추세 지속 시 </a:t>
            </a:r>
            <a:r>
              <a:rPr lang="en-US" altLang="ko-KR" dirty="0"/>
              <a:t>2026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말 인구 </a:t>
            </a:r>
            <a:r>
              <a:rPr lang="en-US" altLang="ko-KR" dirty="0"/>
              <a:t>36,716</a:t>
            </a:r>
            <a:r>
              <a:rPr lang="ko-KR" altLang="en-US" dirty="0"/>
              <a:t>명 전망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낮은 농업 소득</a:t>
            </a:r>
            <a:r>
              <a:rPr lang="en-US" altLang="ko-KR" dirty="0"/>
              <a:t>, </a:t>
            </a:r>
            <a:r>
              <a:rPr lang="ko-KR" altLang="en-US" dirty="0"/>
              <a:t>농업 부가가치율 하락</a:t>
            </a:r>
            <a:r>
              <a:rPr lang="en-US" altLang="ko-KR" dirty="0"/>
              <a:t>, </a:t>
            </a:r>
            <a:r>
              <a:rPr lang="ko-KR" altLang="en-US" dirty="0"/>
              <a:t>늦은 기후 변화 대책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대응 방안 </a:t>
            </a:r>
            <a:r>
              <a:rPr lang="en-US" altLang="ko-KR" dirty="0"/>
              <a:t>: </a:t>
            </a:r>
            <a:r>
              <a:rPr lang="ko-KR" alt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스마트팜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농업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ICT, 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빅데이터 </a:t>
            </a:r>
            <a:r>
              <a:rPr lang="en-US" altLang="ko-KR" dirty="0"/>
              <a:t>/ 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고부가가치 작물 재배 </a:t>
            </a:r>
            <a:r>
              <a:rPr lang="en-US" altLang="ko-KR" dirty="0"/>
              <a:t>/ </a:t>
            </a:r>
            <a:r>
              <a:rPr lang="ko-KR" alt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청년농</a:t>
            </a: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귀농 유도</a:t>
            </a:r>
            <a:endParaRPr lang="en-US" altLang="ko-KR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강원도의 </a:t>
            </a:r>
            <a:r>
              <a:rPr lang="ko-KR" altLang="en-US" dirty="0" err="1"/>
              <a:t>스마트팜</a:t>
            </a:r>
            <a:r>
              <a:rPr lang="ko-KR" altLang="en-US" dirty="0"/>
              <a:t> 정책 추진 </a:t>
            </a:r>
            <a:r>
              <a:rPr lang="en-US" altLang="ko-KR" dirty="0"/>
              <a:t>: </a:t>
            </a:r>
            <a:r>
              <a:rPr lang="ko-KR" altLang="en-US" dirty="0"/>
              <a:t>첨단 스마트 농업단지 조성</a:t>
            </a:r>
            <a:r>
              <a:rPr lang="en-US" altLang="ko-KR" dirty="0"/>
              <a:t>(</a:t>
            </a:r>
            <a:r>
              <a:rPr lang="ko-KR" altLang="en-US" dirty="0"/>
              <a:t>평창</a:t>
            </a:r>
            <a:r>
              <a:rPr lang="en-US" altLang="ko-KR" dirty="0"/>
              <a:t>, </a:t>
            </a:r>
            <a:r>
              <a:rPr lang="ko-KR" altLang="en-US" dirty="0"/>
              <a:t>양구</a:t>
            </a:r>
            <a:r>
              <a:rPr lang="en-US" altLang="ko-KR" dirty="0"/>
              <a:t>), </a:t>
            </a:r>
            <a:r>
              <a:rPr lang="ko-KR" altLang="en-US" dirty="0"/>
              <a:t>권역별 </a:t>
            </a:r>
            <a:r>
              <a:rPr lang="ko-KR" altLang="en-US" dirty="0" err="1"/>
              <a:t>스마트팜</a:t>
            </a:r>
            <a:r>
              <a:rPr lang="ko-KR" altLang="en-US" dirty="0"/>
              <a:t> 거점 구축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　                            노지형 스마트농업 시범단지</a:t>
            </a:r>
            <a:r>
              <a:rPr lang="en-US" altLang="ko-KR" dirty="0"/>
              <a:t>(</a:t>
            </a:r>
            <a:r>
              <a:rPr lang="ko-KR" altLang="en-US" dirty="0"/>
              <a:t>태백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임대형 분양</a:t>
            </a:r>
            <a:r>
              <a:rPr lang="en-US" altLang="ko-KR" dirty="0"/>
              <a:t>, </a:t>
            </a:r>
            <a:r>
              <a:rPr lang="ko-KR" altLang="en-US" dirty="0"/>
              <a:t>교육 및 실증 프로그램 제공</a:t>
            </a:r>
            <a:r>
              <a:rPr lang="en-US" altLang="ko-KR" dirty="0"/>
              <a:t>,</a:t>
            </a:r>
          </a:p>
          <a:p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　　　　　　　　　　　　　　　　　　　　＋기초 인프라 구축</a:t>
            </a:r>
            <a:r>
              <a:rPr lang="ko-KR" altLang="en-US" dirty="0"/>
              <a:t>을 통한 지역 맞춤형 확보</a:t>
            </a:r>
          </a:p>
        </p:txBody>
      </p:sp>
    </p:spTree>
    <p:extLst>
      <p:ext uri="{BB962C8B-B14F-4D97-AF65-F5344CB8AC3E}">
        <p14:creationId xmlns:p14="http://schemas.microsoft.com/office/powerpoint/2010/main" val="276662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AA049-8CF0-22B4-361E-52080574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D02FC-17E2-DDB5-F983-16FE6B3F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해결책 제안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accent4">
                    <a:lumMod val="75000"/>
                  </a:schemeClr>
                </a:solidFill>
              </a:rPr>
              <a:t>리빙랩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</a:rPr>
              <a:t> 접근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ko-KR" altLang="en-US" sz="3600" dirty="0"/>
              <a:t>－</a:t>
            </a:r>
            <a:r>
              <a:rPr lang="en-US" altLang="ko-KR" sz="3600" dirty="0"/>
              <a:t> </a:t>
            </a:r>
            <a:r>
              <a:rPr lang="ko-KR" altLang="en-US" sz="3600" dirty="0"/>
              <a:t>＂농촌을 </a:t>
            </a:r>
            <a:r>
              <a:rPr lang="ko-KR" altLang="en-US" sz="3600" dirty="0" err="1"/>
              <a:t>리디자인하다</a:t>
            </a:r>
            <a:r>
              <a:rPr lang="ko-KR" altLang="en-US" sz="3600" dirty="0"/>
              <a:t>＂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6D410-74F0-4075-A86F-AB5B8833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89C6D-2730-BCED-991A-0E487A3B58FA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C2396A-56CA-972F-9C15-43BCFF3DC89B}"/>
              </a:ext>
            </a:extLst>
          </p:cNvPr>
          <p:cNvSpPr/>
          <p:nvPr/>
        </p:nvSpPr>
        <p:spPr>
          <a:xfrm>
            <a:off x="-4406" y="3538002"/>
            <a:ext cx="12196406" cy="33199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9BD0F-257B-4EBE-201D-C46566F0638F}"/>
              </a:ext>
            </a:extLst>
          </p:cNvPr>
          <p:cNvSpPr txBox="1"/>
          <p:nvPr/>
        </p:nvSpPr>
        <p:spPr>
          <a:xfrm>
            <a:off x="562425" y="1863963"/>
            <a:ext cx="11067146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worst :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강원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태백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농업</a:t>
            </a:r>
            <a:endParaRPr lang="en-US" altLang="ko-KR" sz="2800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None/>
            </a:pPr>
            <a:endParaRPr lang="ko-KR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초고령화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세 이상 고령층</a:t>
            </a:r>
            <a:r>
              <a:rPr lang="en-US" altLang="ko-KR" dirty="0"/>
              <a:t>: 15,495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전체의 </a:t>
            </a:r>
            <a:r>
              <a:rPr lang="en-US" altLang="ko-KR" dirty="0"/>
              <a:t>41.25%)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일손 부족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월 평균 인구 </a:t>
            </a:r>
            <a:r>
              <a:rPr lang="en-US" altLang="ko-KR" dirty="0"/>
              <a:t>70.25</a:t>
            </a:r>
            <a:r>
              <a:rPr lang="ko-KR" altLang="en-US" dirty="0"/>
              <a:t>명 감소</a:t>
            </a:r>
            <a:r>
              <a:rPr lang="en-US" altLang="ko-KR" dirty="0"/>
              <a:t>, </a:t>
            </a:r>
            <a:r>
              <a:rPr lang="ko-KR" altLang="en-US" dirty="0"/>
              <a:t>추세 지속 시 </a:t>
            </a:r>
            <a:r>
              <a:rPr lang="en-US" altLang="ko-KR" dirty="0"/>
              <a:t>2026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말 인구 </a:t>
            </a:r>
            <a:r>
              <a:rPr lang="en-US" altLang="ko-KR" dirty="0"/>
              <a:t>36,716</a:t>
            </a:r>
            <a:r>
              <a:rPr lang="ko-KR" altLang="en-US" dirty="0"/>
              <a:t>명 전망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낮은 농업 소득</a:t>
            </a:r>
            <a:r>
              <a:rPr lang="en-US" altLang="ko-KR" dirty="0"/>
              <a:t>, </a:t>
            </a:r>
            <a:r>
              <a:rPr lang="ko-KR" altLang="en-US" dirty="0"/>
              <a:t>농업 부가가치율 하락</a:t>
            </a:r>
            <a:r>
              <a:rPr lang="en-US" altLang="ko-KR" dirty="0"/>
              <a:t>, </a:t>
            </a:r>
            <a:r>
              <a:rPr lang="ko-KR" altLang="en-US" dirty="0"/>
              <a:t>늦은 기후 변화 대책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대응 방안 </a:t>
            </a:r>
            <a:r>
              <a:rPr lang="en-US" altLang="ko-KR" dirty="0"/>
              <a:t>: </a:t>
            </a:r>
            <a:r>
              <a:rPr lang="ko-KR" alt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스마트팜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농업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ICT, 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빅데이터 </a:t>
            </a:r>
            <a:r>
              <a:rPr lang="en-US" altLang="ko-KR" dirty="0"/>
              <a:t>/ 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고부가가치 작물 재배 </a:t>
            </a:r>
            <a:r>
              <a:rPr lang="en-US" altLang="ko-KR" dirty="0"/>
              <a:t>/ </a:t>
            </a:r>
            <a:r>
              <a:rPr lang="ko-KR" alt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청년농</a:t>
            </a: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귀농 유도</a:t>
            </a:r>
            <a:endParaRPr lang="en-US" altLang="ko-KR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강원도의 </a:t>
            </a:r>
            <a:r>
              <a:rPr lang="ko-KR" altLang="en-US" dirty="0" err="1"/>
              <a:t>스마트팜</a:t>
            </a:r>
            <a:r>
              <a:rPr lang="ko-KR" altLang="en-US" dirty="0"/>
              <a:t> 정책 추진 </a:t>
            </a:r>
            <a:r>
              <a:rPr lang="en-US" altLang="ko-KR" dirty="0"/>
              <a:t>: </a:t>
            </a:r>
            <a:r>
              <a:rPr lang="ko-KR" altLang="en-US" dirty="0"/>
              <a:t>첨단 스마트 농업단지 조성</a:t>
            </a:r>
            <a:r>
              <a:rPr lang="en-US" altLang="ko-KR" dirty="0"/>
              <a:t>(</a:t>
            </a:r>
            <a:r>
              <a:rPr lang="ko-KR" altLang="en-US" dirty="0"/>
              <a:t>평창</a:t>
            </a:r>
            <a:r>
              <a:rPr lang="en-US" altLang="ko-KR" dirty="0"/>
              <a:t>, </a:t>
            </a:r>
            <a:r>
              <a:rPr lang="ko-KR" altLang="en-US" dirty="0"/>
              <a:t>양구</a:t>
            </a:r>
            <a:r>
              <a:rPr lang="en-US" altLang="ko-KR" dirty="0"/>
              <a:t>), </a:t>
            </a:r>
            <a:r>
              <a:rPr lang="ko-KR" altLang="en-US" dirty="0"/>
              <a:t>권역별 </a:t>
            </a:r>
            <a:r>
              <a:rPr lang="ko-KR" altLang="en-US" dirty="0" err="1"/>
              <a:t>스마트팜</a:t>
            </a:r>
            <a:r>
              <a:rPr lang="ko-KR" altLang="en-US" dirty="0"/>
              <a:t> 거점 구축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　                            노지형 스마트농업 시범단지</a:t>
            </a:r>
            <a:r>
              <a:rPr lang="en-US" altLang="ko-KR" dirty="0"/>
              <a:t>(</a:t>
            </a:r>
            <a:r>
              <a:rPr lang="ko-KR" altLang="en-US" dirty="0"/>
              <a:t>태백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임대형 분양</a:t>
            </a:r>
            <a:r>
              <a:rPr lang="en-US" altLang="ko-KR" dirty="0"/>
              <a:t>, </a:t>
            </a:r>
            <a:r>
              <a:rPr lang="ko-KR" altLang="en-US" dirty="0"/>
              <a:t>교육 및 실증 프로그램 제공</a:t>
            </a:r>
            <a:r>
              <a:rPr lang="en-US" altLang="ko-KR" dirty="0"/>
              <a:t>,</a:t>
            </a:r>
          </a:p>
          <a:p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　　　　　　　　　　　　　　　　　　　　＋기초 인프라 구축</a:t>
            </a:r>
            <a:r>
              <a:rPr lang="ko-KR" altLang="en-US" dirty="0"/>
              <a:t>을 통한 지역 맞춤형 확보</a:t>
            </a:r>
          </a:p>
        </p:txBody>
      </p:sp>
    </p:spTree>
    <p:extLst>
      <p:ext uri="{BB962C8B-B14F-4D97-AF65-F5344CB8AC3E}">
        <p14:creationId xmlns:p14="http://schemas.microsoft.com/office/powerpoint/2010/main" val="89904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9028E-8A53-7722-49EE-0D0DD0AD5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03B41-C154-6B0A-BB7F-7961710E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해결책 제안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accent4">
                    <a:lumMod val="75000"/>
                  </a:schemeClr>
                </a:solidFill>
              </a:rPr>
              <a:t>리빙랩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</a:rPr>
              <a:t> 접근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ko-KR" altLang="en-US" sz="3600" dirty="0"/>
              <a:t>－</a:t>
            </a:r>
            <a:r>
              <a:rPr lang="en-US" altLang="ko-KR" sz="3600" dirty="0"/>
              <a:t> </a:t>
            </a:r>
            <a:r>
              <a:rPr lang="ko-KR" altLang="en-US" sz="3600" dirty="0"/>
              <a:t>＂농촌을 </a:t>
            </a:r>
            <a:r>
              <a:rPr lang="ko-KR" altLang="en-US" sz="3600" dirty="0" err="1"/>
              <a:t>리디자인하다</a:t>
            </a:r>
            <a:r>
              <a:rPr lang="ko-KR" altLang="en-US" sz="3600" dirty="0"/>
              <a:t>＂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49718-16FD-A6C8-A914-BC777AEDC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FF37B-65A8-B4DB-DF3F-CBCE79A5EB7A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CC320-8309-2365-72A7-9A56BD744A0E}"/>
              </a:ext>
            </a:extLst>
          </p:cNvPr>
          <p:cNvSpPr txBox="1"/>
          <p:nvPr/>
        </p:nvSpPr>
        <p:spPr>
          <a:xfrm>
            <a:off x="562425" y="1863963"/>
            <a:ext cx="1106714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best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</a:rPr>
              <a:t>경북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</a:rPr>
              <a:t>의성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</a:rPr>
              <a:t>농업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농가 기반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스마트팜</a:t>
            </a:r>
            <a:r>
              <a:rPr lang="en-US" altLang="ko-KR" dirty="0"/>
              <a:t>·</a:t>
            </a:r>
            <a:r>
              <a:rPr lang="ko-KR" altLang="en-US" dirty="0"/>
              <a:t>토종 마늘 등으로 농업 경쟁력 극대화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스마트농업 인프라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년간 </a:t>
            </a:r>
            <a:r>
              <a:rPr lang="en-US" altLang="ko-KR" b="1" dirty="0"/>
              <a:t>37.5</a:t>
            </a:r>
            <a:r>
              <a:rPr lang="ko-KR" altLang="en-US" b="1" dirty="0"/>
              <a:t>억 원</a:t>
            </a:r>
            <a:r>
              <a:rPr lang="ko-KR" altLang="en-US" dirty="0"/>
              <a:t> 투입 ‘노지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스마트농업 </a:t>
            </a:r>
            <a:r>
              <a:rPr lang="ko-KR" altLang="en-US" dirty="0"/>
              <a:t>시범사업’ 추진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유무선 통신 인프라 구축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청년 농업인 육성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정착 지원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귀농창업</a:t>
            </a:r>
            <a:r>
              <a:rPr lang="en-US" altLang="ko-KR" dirty="0"/>
              <a:t>·</a:t>
            </a:r>
            <a:r>
              <a:rPr lang="ko-KR" altLang="en-US" dirty="0"/>
              <a:t>주택 융자</a:t>
            </a:r>
            <a:r>
              <a:rPr lang="en-US" altLang="ko-KR" dirty="0"/>
              <a:t>, </a:t>
            </a:r>
            <a:r>
              <a:rPr lang="ko-KR" altLang="en-US" dirty="0"/>
              <a:t>이사비용</a:t>
            </a:r>
            <a:r>
              <a:rPr lang="en-US" altLang="ko-KR" dirty="0"/>
              <a:t>·</a:t>
            </a:r>
            <a:r>
              <a:rPr lang="ko-KR" altLang="en-US" dirty="0"/>
              <a:t>정착지원</a:t>
            </a:r>
            <a:r>
              <a:rPr lang="en-US" altLang="ko-KR" dirty="0"/>
              <a:t>, </a:t>
            </a:r>
            <a:r>
              <a:rPr lang="ko-KR" altLang="en-US" dirty="0"/>
              <a:t>귀농인의 집 운영 등 각종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지원사업 활발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브랜드화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R&amp;D,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농업 전문가와 파트너십 기반 구축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인프라 확산</a:t>
            </a:r>
          </a:p>
        </p:txBody>
      </p:sp>
    </p:spTree>
    <p:extLst>
      <p:ext uri="{BB962C8B-B14F-4D97-AF65-F5344CB8AC3E}">
        <p14:creationId xmlns:p14="http://schemas.microsoft.com/office/powerpoint/2010/main" val="5960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7C82-7881-8719-3946-D3BE28A36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2D1F6-C520-2097-3706-32848A6D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해결책 제안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accent4">
                    <a:lumMod val="75000"/>
                  </a:schemeClr>
                </a:solidFill>
              </a:rPr>
              <a:t>리빙랩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</a:rPr>
              <a:t> 접근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ko-KR" altLang="en-US" sz="3600" dirty="0"/>
              <a:t>－</a:t>
            </a:r>
            <a:r>
              <a:rPr lang="en-US" altLang="ko-KR" sz="3600" dirty="0"/>
              <a:t> </a:t>
            </a:r>
            <a:r>
              <a:rPr lang="ko-KR" altLang="en-US" sz="3600" dirty="0"/>
              <a:t>＂농촌을 </a:t>
            </a:r>
            <a:r>
              <a:rPr lang="ko-KR" altLang="en-US" sz="3600" dirty="0" err="1"/>
              <a:t>리디자인하다</a:t>
            </a:r>
            <a:r>
              <a:rPr lang="ko-KR" altLang="en-US" sz="3600" dirty="0"/>
              <a:t>＂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7B8AD-3DFD-5B20-0C1D-D97A1A960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E50083-807A-7277-F773-CB2C893F98B1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C456C1-444C-1503-B863-F83B5389F56A}"/>
              </a:ext>
            </a:extLst>
          </p:cNvPr>
          <p:cNvSpPr/>
          <p:nvPr/>
        </p:nvSpPr>
        <p:spPr>
          <a:xfrm>
            <a:off x="-4406" y="2379862"/>
            <a:ext cx="12196406" cy="45069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2097E-0082-91EA-009F-EC6491D50739}"/>
              </a:ext>
            </a:extLst>
          </p:cNvPr>
          <p:cNvSpPr txBox="1"/>
          <p:nvPr/>
        </p:nvSpPr>
        <p:spPr>
          <a:xfrm>
            <a:off x="562425" y="1863963"/>
            <a:ext cx="1106714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best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</a:rPr>
              <a:t>경북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</a:rPr>
              <a:t>의성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</a:rPr>
              <a:t>농업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농가 기반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스마트팜</a:t>
            </a:r>
            <a:r>
              <a:rPr lang="en-US" altLang="ko-KR" dirty="0"/>
              <a:t>·</a:t>
            </a:r>
            <a:r>
              <a:rPr lang="ko-KR" altLang="en-US" dirty="0"/>
              <a:t>토종 마늘 등으로 농업 경쟁력 극대화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스마트농업 인프라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년간 </a:t>
            </a:r>
            <a:r>
              <a:rPr lang="en-US" altLang="ko-KR" b="1" dirty="0"/>
              <a:t>37.5</a:t>
            </a:r>
            <a:r>
              <a:rPr lang="ko-KR" altLang="en-US" b="1" dirty="0"/>
              <a:t>억 원</a:t>
            </a:r>
            <a:r>
              <a:rPr lang="ko-KR" altLang="en-US" dirty="0"/>
              <a:t> 투입 ‘노지 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스마트농업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시범사업’ 추진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유무선 통신 인프라 구축 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청년 농업인 육성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정착 지원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귀농창업</a:t>
            </a:r>
            <a:r>
              <a:rPr lang="en-US" altLang="ko-KR" dirty="0"/>
              <a:t>·</a:t>
            </a:r>
            <a:r>
              <a:rPr lang="ko-KR" altLang="en-US" dirty="0"/>
              <a:t>주택 융자</a:t>
            </a:r>
            <a:r>
              <a:rPr lang="en-US" altLang="ko-KR" dirty="0"/>
              <a:t>, </a:t>
            </a:r>
            <a:r>
              <a:rPr lang="ko-KR" altLang="en-US" dirty="0"/>
              <a:t>이사비용</a:t>
            </a:r>
            <a:r>
              <a:rPr lang="en-US" altLang="ko-KR" dirty="0"/>
              <a:t>·</a:t>
            </a:r>
            <a:r>
              <a:rPr lang="ko-KR" altLang="en-US" dirty="0"/>
              <a:t>정착지원</a:t>
            </a:r>
            <a:r>
              <a:rPr lang="en-US" altLang="ko-KR" dirty="0"/>
              <a:t>, </a:t>
            </a:r>
            <a:r>
              <a:rPr lang="ko-KR" altLang="en-US" dirty="0"/>
              <a:t>귀농인의 집 운영 등 각종 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지원사업 활발 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브랜드화</a:t>
            </a:r>
            <a:endParaRPr lang="en-US" altLang="ko-KR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R&amp;D,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농업 전문가와 파트너십 기반 구축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인프라 확산</a:t>
            </a:r>
          </a:p>
        </p:txBody>
      </p:sp>
    </p:spTree>
    <p:extLst>
      <p:ext uri="{BB962C8B-B14F-4D97-AF65-F5344CB8AC3E}">
        <p14:creationId xmlns:p14="http://schemas.microsoft.com/office/powerpoint/2010/main" val="88815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1B48F-E3BB-31C6-DE4B-F60CB2A3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문제 제기 </a:t>
            </a:r>
            <a:r>
              <a:rPr lang="en-US" altLang="ko-KR" sz="3600" dirty="0"/>
              <a:t>- </a:t>
            </a:r>
            <a:r>
              <a:rPr lang="ko-KR" altLang="en-US" sz="3600" dirty="0"/>
              <a:t>＂농촌이 줄어들고 있다＂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CACCFA-203E-E9C6-1F72-B3B766FFD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E9236-1510-F789-D477-B51EACAB95EC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전국 농촌이 읍·면 자치권 공동 요구해야 &lt; 하승수의 '농(農)'으로 본 세상 &lt; 기획 &lt; 기사본문 - 한국농정신문">
            <a:extLst>
              <a:ext uri="{FF2B5EF4-FFF2-40B4-BE49-F238E27FC236}">
                <a16:creationId xmlns:a16="http://schemas.microsoft.com/office/drawing/2014/main" id="{62033759-C5B1-8D8A-D53B-605AF76C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5" y="2502983"/>
            <a:ext cx="5117531" cy="30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64780-B926-939F-C975-C8E80FDFFA37}"/>
              </a:ext>
            </a:extLst>
          </p:cNvPr>
          <p:cNvSpPr txBox="1"/>
          <p:nvPr/>
        </p:nvSpPr>
        <p:spPr>
          <a:xfrm>
            <a:off x="218940" y="5581331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전국 농촌이 읍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·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면 자치권 공동 요구해야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&lt;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하승수의 ‘농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農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)’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으로 본 세상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&lt;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기획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&lt;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기사본문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600" dirty="0" err="1">
                <a:solidFill>
                  <a:schemeClr val="bg2">
                    <a:lumMod val="50000"/>
                  </a:schemeClr>
                </a:solidFill>
              </a:rPr>
              <a:t>한국농정신문</a:t>
            </a:r>
            <a:endParaRPr lang="ko-KR" altLang="en-US" sz="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도시화 - 위키백과, 우리 모두의 백과사전">
            <a:extLst>
              <a:ext uri="{FF2B5EF4-FFF2-40B4-BE49-F238E27FC236}">
                <a16:creationId xmlns:a16="http://schemas.microsoft.com/office/drawing/2014/main" id="{732ADAB5-086C-2107-802C-EE25CF2E2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5"/>
          <a:stretch>
            <a:fillRect/>
          </a:stretch>
        </p:blipFill>
        <p:spPr bwMode="auto">
          <a:xfrm>
            <a:off x="6236269" y="2502983"/>
            <a:ext cx="5117531" cy="30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B9CA93-75A3-57A6-E493-75D86318E05C}"/>
              </a:ext>
            </a:extLst>
          </p:cNvPr>
          <p:cNvSpPr txBox="1"/>
          <p:nvPr/>
        </p:nvSpPr>
        <p:spPr>
          <a:xfrm>
            <a:off x="5747034" y="5581331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도시화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위키백과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우리 모두의 백과사전</a:t>
            </a:r>
          </a:p>
        </p:txBody>
      </p:sp>
    </p:spTree>
    <p:extLst>
      <p:ext uri="{BB962C8B-B14F-4D97-AF65-F5344CB8AC3E}">
        <p14:creationId xmlns:p14="http://schemas.microsoft.com/office/powerpoint/2010/main" val="352401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233ED-E278-2B40-F805-F641E634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E04500-E2D3-879B-5627-B340ED1D2E9A}"/>
              </a:ext>
            </a:extLst>
          </p:cNvPr>
          <p:cNvSpPr/>
          <p:nvPr/>
        </p:nvSpPr>
        <p:spPr>
          <a:xfrm>
            <a:off x="5461576" y="3811812"/>
            <a:ext cx="2809812" cy="393889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A72F24-8E0E-8B19-F912-CD9A00E7E53A}"/>
              </a:ext>
            </a:extLst>
          </p:cNvPr>
          <p:cNvSpPr/>
          <p:nvPr/>
        </p:nvSpPr>
        <p:spPr>
          <a:xfrm>
            <a:off x="234559" y="5040186"/>
            <a:ext cx="2809812" cy="393889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B8C265-2987-2B57-5ED7-1EDB437A5E9C}"/>
              </a:ext>
            </a:extLst>
          </p:cNvPr>
          <p:cNvSpPr/>
          <p:nvPr/>
        </p:nvSpPr>
        <p:spPr>
          <a:xfrm>
            <a:off x="234559" y="3811812"/>
            <a:ext cx="2809812" cy="393889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0F6AA7-69F7-19C8-7C5E-93419A0A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결론 및 확장성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31382-FA2B-D43C-6578-22C38D06B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2345BE-AC50-64CD-E7FF-78A007A1B717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D5A4A4-7CEF-6695-FBC8-8BB2389F3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03839"/>
              </p:ext>
            </p:extLst>
          </p:nvPr>
        </p:nvGraphicFramePr>
        <p:xfrm>
          <a:off x="165771" y="1575408"/>
          <a:ext cx="11860454" cy="204216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214912">
                  <a:extLst>
                    <a:ext uri="{9D8B030D-6E8A-4147-A177-3AD203B41FA5}">
                      <a16:colId xmlns:a16="http://schemas.microsoft.com/office/drawing/2014/main" val="2180911781"/>
                    </a:ext>
                  </a:extLst>
                </a:gridCol>
                <a:gridCol w="3548514">
                  <a:extLst>
                    <a:ext uri="{9D8B030D-6E8A-4147-A177-3AD203B41FA5}">
                      <a16:colId xmlns:a16="http://schemas.microsoft.com/office/drawing/2014/main" val="3239861048"/>
                    </a:ext>
                  </a:extLst>
                </a:gridCol>
                <a:gridCol w="3548514">
                  <a:extLst>
                    <a:ext uri="{9D8B030D-6E8A-4147-A177-3AD203B41FA5}">
                      <a16:colId xmlns:a16="http://schemas.microsoft.com/office/drawing/2014/main" val="3013978516"/>
                    </a:ext>
                  </a:extLst>
                </a:gridCol>
                <a:gridCol w="3548514">
                  <a:extLst>
                    <a:ext uri="{9D8B030D-6E8A-4147-A177-3AD203B41FA5}">
                      <a16:colId xmlns:a16="http://schemas.microsoft.com/office/drawing/2014/main" val="16766470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의성군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베스트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전라북도 대표치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태백시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워스트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82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지형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구릉성 평야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배수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관개 용이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김제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익산 평야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새만금</a:t>
                      </a:r>
                      <a:r>
                        <a:rPr lang="ko-KR" altLang="en-US" sz="1600" dirty="0"/>
                        <a:t> 간척지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예정</a:t>
                      </a:r>
                      <a:r>
                        <a:rPr lang="en-US" altLang="ko-KR" sz="1100" dirty="0"/>
                        <a:t>)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산악 지형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논지 형성 어려움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85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수리 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관개수로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저수지 다수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농업용수 안정적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금강 수계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저수지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새만금</a:t>
                      </a:r>
                      <a:r>
                        <a:rPr lang="ko-KR" altLang="en-US" sz="1600" dirty="0"/>
                        <a:t> 포함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소규모 저수지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수자원 부족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369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농기계화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보급률 </a:t>
                      </a:r>
                      <a:r>
                        <a:rPr lang="en-US" altLang="ko-KR" sz="1600" dirty="0"/>
                        <a:t>95% </a:t>
                      </a:r>
                      <a:r>
                        <a:rPr lang="ko-KR" altLang="en-US" sz="1600" dirty="0"/>
                        <a:t>이상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기계화 영농 일반화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err="1"/>
                        <a:t>스마트팜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혁신밸리</a:t>
                      </a:r>
                      <a:r>
                        <a:rPr lang="ko-KR" altLang="en-US" sz="1600" dirty="0"/>
                        <a:t> 기반 일부 기계화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기계화 어려움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영농 규모 작아</a:t>
                      </a:r>
                      <a:endParaRPr lang="en-US" altLang="ko-KR" sz="1600" dirty="0"/>
                    </a:p>
                    <a:p>
                      <a:r>
                        <a:rPr lang="ko-KR" altLang="en-US" sz="1600" dirty="0"/>
                        <a:t>장비 도입 난이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9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스마트농업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ICT </a:t>
                      </a:r>
                      <a:r>
                        <a:rPr lang="ko-KR" altLang="en-US" sz="1600" dirty="0"/>
                        <a:t>시범단지 운영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김제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완주 중심 </a:t>
                      </a:r>
                      <a:r>
                        <a:rPr lang="ko-KR" altLang="en-US" sz="1600" dirty="0" err="1"/>
                        <a:t>스마트팜</a:t>
                      </a:r>
                      <a:r>
                        <a:rPr lang="ko-KR" altLang="en-US" sz="1600" dirty="0"/>
                        <a:t> 시범사업 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인프라 미흡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시범사업 </a:t>
                      </a:r>
                      <a:r>
                        <a:rPr lang="ko-KR" altLang="en-US" sz="1600" dirty="0" err="1"/>
                        <a:t>미진행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985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8B47146-9BA4-D15F-3A24-54F0B1DD02D7}"/>
              </a:ext>
            </a:extLst>
          </p:cNvPr>
          <p:cNvSpPr txBox="1"/>
          <p:nvPr/>
        </p:nvSpPr>
        <p:spPr>
          <a:xfrm>
            <a:off x="359806" y="3721006"/>
            <a:ext cx="5271929" cy="295991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귀농 유입 확대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임대형 농장</a:t>
            </a:r>
            <a:r>
              <a:rPr lang="en-US" altLang="ko-KR" dirty="0"/>
              <a:t>, </a:t>
            </a:r>
            <a:r>
              <a:rPr lang="ko-KR" altLang="en-US" dirty="0"/>
              <a:t>멘토링</a:t>
            </a:r>
            <a:r>
              <a:rPr lang="en-US" altLang="ko-KR" dirty="0"/>
              <a:t>, </a:t>
            </a:r>
            <a:r>
              <a:rPr lang="ko-KR" altLang="en-US" dirty="0"/>
              <a:t>정착 보조금 → 전북 전역 확산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의성군 모델처럼 청년 정착 지원 패키지화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생산성 제고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정밀 관개</a:t>
            </a:r>
            <a:r>
              <a:rPr lang="en-US" altLang="ko-KR" dirty="0"/>
              <a:t>, </a:t>
            </a:r>
            <a:r>
              <a:rPr lang="ko-KR" altLang="en-US" dirty="0"/>
              <a:t>자동 수문제어</a:t>
            </a:r>
            <a:r>
              <a:rPr lang="en-US" altLang="ko-KR" dirty="0"/>
              <a:t>(</a:t>
            </a:r>
            <a:r>
              <a:rPr lang="ko-KR" altLang="en-US" dirty="0"/>
              <a:t>완주</a:t>
            </a:r>
            <a:r>
              <a:rPr lang="en-US" altLang="ko-KR" dirty="0"/>
              <a:t>·</a:t>
            </a:r>
            <a:r>
              <a:rPr lang="ko-KR" altLang="en-US" dirty="0"/>
              <a:t>익산 시범</a:t>
            </a:r>
            <a:r>
              <a:rPr lang="en-US" altLang="ko-KR" dirty="0"/>
              <a:t>) </a:t>
            </a:r>
            <a:r>
              <a:rPr lang="ko-KR" altLang="en-US" dirty="0"/>
              <a:t>확대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품종</a:t>
            </a:r>
            <a:r>
              <a:rPr lang="en-US" altLang="ko-KR" dirty="0"/>
              <a:t>·</a:t>
            </a:r>
            <a:r>
              <a:rPr lang="ko-KR" altLang="en-US" dirty="0"/>
              <a:t>재배기술 이전 프로그램 운영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D9F98-631C-5AC2-62A8-A13C9D1542B5}"/>
              </a:ext>
            </a:extLst>
          </p:cNvPr>
          <p:cNvSpPr txBox="1"/>
          <p:nvPr/>
        </p:nvSpPr>
        <p:spPr>
          <a:xfrm>
            <a:off x="5631735" y="3721006"/>
            <a:ext cx="6094990" cy="12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스마트농업 확산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김제 </a:t>
            </a:r>
            <a:r>
              <a:rPr lang="ko-KR" altLang="en-US" dirty="0" err="1"/>
              <a:t>혁신밸리</a:t>
            </a:r>
            <a:r>
              <a:rPr lang="ko-KR" altLang="en-US" dirty="0"/>
              <a:t> → 완주</a:t>
            </a:r>
            <a:r>
              <a:rPr lang="en-US" altLang="ko-KR" dirty="0"/>
              <a:t>·</a:t>
            </a:r>
            <a:r>
              <a:rPr lang="ko-KR" altLang="en-US" dirty="0"/>
              <a:t>진안 등 중</a:t>
            </a:r>
            <a:r>
              <a:rPr lang="en-US" altLang="ko-KR" dirty="0"/>
              <a:t>·</a:t>
            </a:r>
            <a:r>
              <a:rPr lang="ko-KR" altLang="en-US" dirty="0" err="1"/>
              <a:t>저점수</a:t>
            </a:r>
            <a:r>
              <a:rPr lang="ko-KR" altLang="en-US" dirty="0"/>
              <a:t> 지역 확산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장비 리스</a:t>
            </a:r>
            <a:r>
              <a:rPr lang="en-US" altLang="ko-KR" dirty="0"/>
              <a:t>·</a:t>
            </a:r>
            <a:r>
              <a:rPr lang="ko-KR" altLang="en-US" dirty="0"/>
              <a:t>대여 등 농협</a:t>
            </a:r>
            <a:r>
              <a:rPr lang="en-US" altLang="ko-KR" dirty="0"/>
              <a:t>·</a:t>
            </a:r>
            <a:r>
              <a:rPr lang="ko-KR" altLang="en-US" dirty="0"/>
              <a:t>지자체 협력 강화</a:t>
            </a:r>
          </a:p>
        </p:txBody>
      </p:sp>
    </p:spTree>
    <p:extLst>
      <p:ext uri="{BB962C8B-B14F-4D97-AF65-F5344CB8AC3E}">
        <p14:creationId xmlns:p14="http://schemas.microsoft.com/office/powerpoint/2010/main" val="254765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647CA-C15C-26D8-251B-B095F76A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826BBF-67CD-9D75-2DD3-57511971C5DE}"/>
              </a:ext>
            </a:extLst>
          </p:cNvPr>
          <p:cNvSpPr/>
          <p:nvPr/>
        </p:nvSpPr>
        <p:spPr>
          <a:xfrm>
            <a:off x="5461576" y="3811812"/>
            <a:ext cx="2809812" cy="393889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6538BC-8105-6D09-6E10-45F0B46EC348}"/>
              </a:ext>
            </a:extLst>
          </p:cNvPr>
          <p:cNvSpPr/>
          <p:nvPr/>
        </p:nvSpPr>
        <p:spPr>
          <a:xfrm>
            <a:off x="234559" y="5040186"/>
            <a:ext cx="2809812" cy="393889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DFFB93-2694-708E-D3CC-990077DEE7F5}"/>
              </a:ext>
            </a:extLst>
          </p:cNvPr>
          <p:cNvSpPr/>
          <p:nvPr/>
        </p:nvSpPr>
        <p:spPr>
          <a:xfrm>
            <a:off x="234559" y="3811812"/>
            <a:ext cx="2809812" cy="393889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B0EBC8-0C0F-7C6D-0EB0-A825373E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결론 및 확장성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0FB09D-0043-2E07-D2DE-6E32709AD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197810-136A-8492-10DA-97A2644059DF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912EB8-C038-80B0-6DCB-B8D9F9257A9B}"/>
              </a:ext>
            </a:extLst>
          </p:cNvPr>
          <p:cNvGraphicFramePr>
            <a:graphicFrameLocks noGrp="1"/>
          </p:cNvGraphicFramePr>
          <p:nvPr/>
        </p:nvGraphicFramePr>
        <p:xfrm>
          <a:off x="165771" y="1575408"/>
          <a:ext cx="11860454" cy="204216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214912">
                  <a:extLst>
                    <a:ext uri="{9D8B030D-6E8A-4147-A177-3AD203B41FA5}">
                      <a16:colId xmlns:a16="http://schemas.microsoft.com/office/drawing/2014/main" val="2180911781"/>
                    </a:ext>
                  </a:extLst>
                </a:gridCol>
                <a:gridCol w="3548514">
                  <a:extLst>
                    <a:ext uri="{9D8B030D-6E8A-4147-A177-3AD203B41FA5}">
                      <a16:colId xmlns:a16="http://schemas.microsoft.com/office/drawing/2014/main" val="3239861048"/>
                    </a:ext>
                  </a:extLst>
                </a:gridCol>
                <a:gridCol w="3548514">
                  <a:extLst>
                    <a:ext uri="{9D8B030D-6E8A-4147-A177-3AD203B41FA5}">
                      <a16:colId xmlns:a16="http://schemas.microsoft.com/office/drawing/2014/main" val="3013978516"/>
                    </a:ext>
                  </a:extLst>
                </a:gridCol>
                <a:gridCol w="3548514">
                  <a:extLst>
                    <a:ext uri="{9D8B030D-6E8A-4147-A177-3AD203B41FA5}">
                      <a16:colId xmlns:a16="http://schemas.microsoft.com/office/drawing/2014/main" val="16766470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의성군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베스트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전라북도 대표치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태백시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워스트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82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지형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구릉성 평야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배수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관개 용이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김제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익산 평야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새만금</a:t>
                      </a:r>
                      <a:r>
                        <a:rPr lang="ko-KR" altLang="en-US" sz="1600" dirty="0"/>
                        <a:t> 간척지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예정</a:t>
                      </a:r>
                      <a:r>
                        <a:rPr lang="en-US" altLang="ko-KR" sz="1100" dirty="0"/>
                        <a:t>)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산악 지형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논지 형성 어려움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85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수리 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관개수로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저수지 다수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농업용수 안정적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금강 수계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저수지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새만금</a:t>
                      </a:r>
                      <a:r>
                        <a:rPr lang="ko-KR" altLang="en-US" sz="1600" dirty="0"/>
                        <a:t> 포함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소규모 저수지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수자원 부족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369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농기계화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보급률 </a:t>
                      </a:r>
                      <a:r>
                        <a:rPr lang="en-US" altLang="ko-KR" sz="1600" dirty="0"/>
                        <a:t>95% </a:t>
                      </a:r>
                      <a:r>
                        <a:rPr lang="ko-KR" altLang="en-US" sz="1600" dirty="0"/>
                        <a:t>이상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기계화 영농 일반화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err="1"/>
                        <a:t>스마트팜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혁신밸리</a:t>
                      </a:r>
                      <a:r>
                        <a:rPr lang="ko-KR" altLang="en-US" sz="1600" dirty="0"/>
                        <a:t> 기반 일부 기계화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기계화 어려움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영농 규모 작아</a:t>
                      </a:r>
                      <a:endParaRPr lang="en-US" altLang="ko-KR" sz="1600" dirty="0"/>
                    </a:p>
                    <a:p>
                      <a:r>
                        <a:rPr lang="ko-KR" altLang="en-US" sz="1600" dirty="0"/>
                        <a:t>장비 도입 난이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9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스마트농업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ICT </a:t>
                      </a:r>
                      <a:r>
                        <a:rPr lang="ko-KR" altLang="en-US" sz="1600" dirty="0"/>
                        <a:t>시범단지 운영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김제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완주 중심 </a:t>
                      </a:r>
                      <a:r>
                        <a:rPr lang="ko-KR" altLang="en-US" sz="1600" dirty="0" err="1"/>
                        <a:t>스마트팜</a:t>
                      </a:r>
                      <a:r>
                        <a:rPr lang="ko-KR" altLang="en-US" sz="1600" dirty="0"/>
                        <a:t> 시범사업 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인프라 미흡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시범사업 </a:t>
                      </a:r>
                      <a:r>
                        <a:rPr lang="ko-KR" altLang="en-US" sz="1600" dirty="0" err="1"/>
                        <a:t>미진행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985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1C6E33A-3DBF-DA91-ACC1-27E2B7F16B53}"/>
              </a:ext>
            </a:extLst>
          </p:cNvPr>
          <p:cNvSpPr txBox="1"/>
          <p:nvPr/>
        </p:nvSpPr>
        <p:spPr>
          <a:xfrm>
            <a:off x="359806" y="3721006"/>
            <a:ext cx="5271929" cy="295991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귀농 유입 확대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임대형 농장</a:t>
            </a:r>
            <a:r>
              <a:rPr lang="en-US" altLang="ko-KR" dirty="0"/>
              <a:t>, </a:t>
            </a:r>
            <a:r>
              <a:rPr lang="ko-KR" altLang="en-US" dirty="0"/>
              <a:t>멘토링</a:t>
            </a:r>
            <a:r>
              <a:rPr lang="en-US" altLang="ko-KR" dirty="0"/>
              <a:t>, </a:t>
            </a:r>
            <a:r>
              <a:rPr lang="ko-KR" altLang="en-US" dirty="0"/>
              <a:t>정착 보조금 → 전북 전역 확산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의성군 모델처럼 청년 정착 지원 패키지화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생산성 제고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정밀 관개</a:t>
            </a:r>
            <a:r>
              <a:rPr lang="en-US" altLang="ko-KR" dirty="0"/>
              <a:t>, </a:t>
            </a:r>
            <a:r>
              <a:rPr lang="ko-KR" altLang="en-US" dirty="0"/>
              <a:t>자동 수문제어</a:t>
            </a:r>
            <a:r>
              <a:rPr lang="en-US" altLang="ko-KR" dirty="0"/>
              <a:t>(</a:t>
            </a:r>
            <a:r>
              <a:rPr lang="ko-KR" altLang="en-US" dirty="0"/>
              <a:t>완주</a:t>
            </a:r>
            <a:r>
              <a:rPr lang="en-US" altLang="ko-KR" dirty="0"/>
              <a:t>·</a:t>
            </a:r>
            <a:r>
              <a:rPr lang="ko-KR" altLang="en-US" dirty="0"/>
              <a:t>익산 시범</a:t>
            </a:r>
            <a:r>
              <a:rPr lang="en-US" altLang="ko-KR" dirty="0"/>
              <a:t>) </a:t>
            </a:r>
            <a:r>
              <a:rPr lang="ko-KR" altLang="en-US" dirty="0"/>
              <a:t>확대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품종</a:t>
            </a:r>
            <a:r>
              <a:rPr lang="en-US" altLang="ko-KR" dirty="0"/>
              <a:t>·</a:t>
            </a:r>
            <a:r>
              <a:rPr lang="ko-KR" altLang="en-US" dirty="0"/>
              <a:t>재배기술 이전 프로그램 운영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41195-8F51-17D1-23D5-091A806E2FC2}"/>
              </a:ext>
            </a:extLst>
          </p:cNvPr>
          <p:cNvSpPr txBox="1"/>
          <p:nvPr/>
        </p:nvSpPr>
        <p:spPr>
          <a:xfrm>
            <a:off x="5631735" y="3721006"/>
            <a:ext cx="6094990" cy="12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스마트농업 확산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김제 </a:t>
            </a:r>
            <a:r>
              <a:rPr lang="ko-KR" altLang="en-US" dirty="0" err="1"/>
              <a:t>혁신밸리</a:t>
            </a:r>
            <a:r>
              <a:rPr lang="ko-KR" altLang="en-US" dirty="0"/>
              <a:t> → 완주</a:t>
            </a:r>
            <a:r>
              <a:rPr lang="en-US" altLang="ko-KR" dirty="0"/>
              <a:t>·</a:t>
            </a:r>
            <a:r>
              <a:rPr lang="ko-KR" altLang="en-US" dirty="0"/>
              <a:t>진안 등 중</a:t>
            </a:r>
            <a:r>
              <a:rPr lang="en-US" altLang="ko-KR" dirty="0"/>
              <a:t>·</a:t>
            </a:r>
            <a:r>
              <a:rPr lang="ko-KR" altLang="en-US" dirty="0" err="1"/>
              <a:t>저점수</a:t>
            </a:r>
            <a:r>
              <a:rPr lang="ko-KR" altLang="en-US" dirty="0"/>
              <a:t> 지역 확산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장비 리스</a:t>
            </a:r>
            <a:r>
              <a:rPr lang="en-US" altLang="ko-KR" dirty="0"/>
              <a:t>·</a:t>
            </a:r>
            <a:r>
              <a:rPr lang="ko-KR" altLang="en-US" dirty="0"/>
              <a:t>대여 등 농협</a:t>
            </a:r>
            <a:r>
              <a:rPr lang="en-US" altLang="ko-KR" dirty="0"/>
              <a:t>·</a:t>
            </a:r>
            <a:r>
              <a:rPr lang="ko-KR" altLang="en-US" dirty="0"/>
              <a:t>지자체 협력 강화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3426B8-E955-E0D7-4F07-819DB479BDD3}"/>
              </a:ext>
            </a:extLst>
          </p:cNvPr>
          <p:cNvSpPr/>
          <p:nvPr/>
        </p:nvSpPr>
        <p:spPr>
          <a:xfrm>
            <a:off x="0" y="0"/>
            <a:ext cx="12192000" cy="6886764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D9F23-1D21-6D3C-13AB-0E6493D52358}"/>
              </a:ext>
            </a:extLst>
          </p:cNvPr>
          <p:cNvSpPr txBox="1"/>
          <p:nvPr/>
        </p:nvSpPr>
        <p:spPr>
          <a:xfrm>
            <a:off x="1861599" y="1655139"/>
            <a:ext cx="8468798" cy="3924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4. </a:t>
            </a:r>
            <a:r>
              <a:rPr lang="ko-KR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인프라 및 정책 연계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새만금</a:t>
            </a:r>
            <a:r>
              <a:rPr lang="ko-KR" altLang="en-US" sz="2000" dirty="0">
                <a:solidFill>
                  <a:schemeClr val="bg1"/>
                </a:solidFill>
              </a:rPr>
              <a:t> 간척지 </a:t>
            </a:r>
            <a:r>
              <a:rPr lang="ko-KR" altLang="en-US" sz="2000" dirty="0" err="1">
                <a:solidFill>
                  <a:schemeClr val="bg1"/>
                </a:solidFill>
              </a:rPr>
              <a:t>자동관개</a:t>
            </a:r>
            <a:r>
              <a:rPr lang="en-US" altLang="ko-KR" sz="2000" dirty="0">
                <a:solidFill>
                  <a:schemeClr val="bg1"/>
                </a:solidFill>
              </a:rPr>
              <a:t>·</a:t>
            </a:r>
            <a:r>
              <a:rPr lang="ko-KR" altLang="en-US" sz="2000" dirty="0">
                <a:solidFill>
                  <a:schemeClr val="bg1"/>
                </a:solidFill>
              </a:rPr>
              <a:t>수리시설 우선 구축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 국가식품클러스터 연계 유통 거점 조성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5. </a:t>
            </a:r>
            <a:r>
              <a:rPr lang="ko-KR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핵심 인프라 보완 방향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 농기계 임대 확대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진입장벽↓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노동부담↓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 소형 저수지 확충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가뭄 대응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작물 다양화 기반 마련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 지역 맞춤 전략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인프라 취약도 따라 선별적 투자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527A8AC-FEEB-C8A4-7D87-E0A729B8B06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>
                <a:solidFill>
                  <a:schemeClr val="bg2">
                    <a:lumMod val="90000"/>
                  </a:schemeClr>
                </a:solidFill>
              </a:rPr>
              <a:t>결론 및 확장성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7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농촌, 필드, 농장, 풍경, 농업, 여름, 트리, 시골, 수평선, 봄">
            <a:extLst>
              <a:ext uri="{FF2B5EF4-FFF2-40B4-BE49-F238E27FC236}">
                <a16:creationId xmlns:a16="http://schemas.microsoft.com/office/drawing/2014/main" id="{8CC89D3C-D3E7-6239-CC5D-34A1A645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DEF87D-040F-7E3C-C347-D24D60F7FC8A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E7E6E6">
              <a:alpha val="8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FA5E25-211D-D733-D63B-A811A66C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50496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대시보드</a:t>
            </a:r>
            <a:r>
              <a:rPr lang="en-US" altLang="ko-KR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ko-KR" alt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한국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지역별 데이터 시각화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0F55B-716F-890A-19CA-564D04D77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5D897-C45D-05AC-3E43-7F69ED5EF228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8EBEA-BF86-1D0D-02B1-C563A8F71CF2}"/>
              </a:ext>
            </a:extLst>
          </p:cNvPr>
          <p:cNvSpPr txBox="1"/>
          <p:nvPr/>
        </p:nvSpPr>
        <p:spPr>
          <a:xfrm>
            <a:off x="3044371" y="3549733"/>
            <a:ext cx="610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HTML, CSS, JavaScript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21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32A76-8DCB-3B49-CFEB-F93BF32A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농촌, 필드, 농장, 풍경, 농업, 여름, 트리, 시골, 수평선, 봄">
            <a:extLst>
              <a:ext uri="{FF2B5EF4-FFF2-40B4-BE49-F238E27FC236}">
                <a16:creationId xmlns:a16="http://schemas.microsoft.com/office/drawing/2014/main" id="{C53A9045-204C-AD35-7C1B-847EF267F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0C3A744-E9A7-8338-3213-6760065B0BF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E7E6E6">
              <a:alpha val="8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6C0654-CCEA-6E32-7939-B9FE4927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1805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Q &amp; 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00EEB8-4E34-1AD5-43BB-4C0F8D9A0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1875B-CD3F-A87F-BDDD-ED55D44563F2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9BA4BCA-367C-AE3B-DDB5-D256D0149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97304"/>
              </p:ext>
            </p:extLst>
          </p:nvPr>
        </p:nvGraphicFramePr>
        <p:xfrm>
          <a:off x="2031998" y="311164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890391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6551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solidFill>
                      <a:schemeClr val="accent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75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수집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전원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4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분석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노준영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이기백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김서연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5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웹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앱 개발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신재희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양현웅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PPT &amp; </a:t>
                      </a:r>
                      <a:r>
                        <a:rPr lang="ko-KR" altLang="en-US" dirty="0"/>
                        <a:t>발표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김서연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329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77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BDE3E-A2BF-9093-912C-30DB240EA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1BFC8-B039-8B33-A59A-E1107853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50496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1844A-D2DC-C01D-A226-6D8B376F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0A95F-5FE5-FCC5-3DCD-607D068341B2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0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1CF-D6C3-F241-10BD-78DC46B8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6D98DB-6E55-8317-2321-18B55702DFB9}"/>
              </a:ext>
            </a:extLst>
          </p:cNvPr>
          <p:cNvSpPr/>
          <p:nvPr/>
        </p:nvSpPr>
        <p:spPr>
          <a:xfrm>
            <a:off x="0" y="1649412"/>
            <a:ext cx="12192000" cy="4351338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도시화 - 위키백과, 우리 모두의 백과사전">
            <a:extLst>
              <a:ext uri="{FF2B5EF4-FFF2-40B4-BE49-F238E27FC236}">
                <a16:creationId xmlns:a16="http://schemas.microsoft.com/office/drawing/2014/main" id="{70B4ACAA-715C-696D-CE9A-429145F11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5"/>
          <a:stretch>
            <a:fillRect/>
          </a:stretch>
        </p:blipFill>
        <p:spPr bwMode="auto">
          <a:xfrm>
            <a:off x="6236269" y="2502983"/>
            <a:ext cx="5117531" cy="30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003262-8278-A4EE-F3D6-743DE264184E}"/>
              </a:ext>
            </a:extLst>
          </p:cNvPr>
          <p:cNvSpPr/>
          <p:nvPr/>
        </p:nvSpPr>
        <p:spPr>
          <a:xfrm>
            <a:off x="6236269" y="2509371"/>
            <a:ext cx="5117531" cy="303624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전국 농촌이 읍·면 자치권 공동 요구해야 &lt; 하승수의 '농(農)'으로 본 세상 &lt; 기획 &lt; 기사본문 - 한국농정신문">
            <a:extLst>
              <a:ext uri="{FF2B5EF4-FFF2-40B4-BE49-F238E27FC236}">
                <a16:creationId xmlns:a16="http://schemas.microsoft.com/office/drawing/2014/main" id="{D79C94B1-E781-DEFC-6B73-00F7CC2A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5" y="2502983"/>
            <a:ext cx="5117531" cy="30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F476EF-0A24-D5D7-5845-D43819A164EC}"/>
              </a:ext>
            </a:extLst>
          </p:cNvPr>
          <p:cNvSpPr/>
          <p:nvPr/>
        </p:nvSpPr>
        <p:spPr>
          <a:xfrm>
            <a:off x="708174" y="2502983"/>
            <a:ext cx="5117531" cy="303624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C49A5-DDF5-681F-3C76-38D6667E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862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</a:rPr>
              <a:t>왜 </a:t>
            </a:r>
            <a:r>
              <a:rPr lang="ko-KR" altLang="en-US" sz="2000" dirty="0"/>
              <a:t>어떤 지역의 농촌은 살아남고</a:t>
            </a:r>
            <a:r>
              <a:rPr lang="en-US" altLang="ko-KR" sz="2000" dirty="0"/>
              <a:t>, </a:t>
            </a:r>
            <a:r>
              <a:rPr lang="ko-KR" altLang="en-US" sz="2000" dirty="0"/>
              <a:t>어떤 지역은 사라질까</a:t>
            </a:r>
            <a:r>
              <a:rPr lang="en-US" altLang="ko-KR" sz="2000" dirty="0"/>
              <a:t>? </a:t>
            </a:r>
            <a:r>
              <a:rPr lang="ko-KR" altLang="en-US" sz="2000" dirty="0"/>
              <a:t>성공적인 농업을 위해서는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44E4D6-7F9C-5644-D547-8A26B43E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문제 제기 </a:t>
            </a:r>
            <a:r>
              <a:rPr lang="en-US" altLang="ko-KR" sz="3600" dirty="0"/>
              <a:t>- </a:t>
            </a:r>
            <a:r>
              <a:rPr lang="ko-KR" altLang="en-US" sz="3600" dirty="0"/>
              <a:t>＂농촌이 줄어들고 있다＂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93DBD-6296-7F34-7A31-1E49E28A2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0A88D4-7BCB-3BA7-9B69-A57786C05C31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79821-E5AD-15FC-A564-88FA337FE554}"/>
              </a:ext>
            </a:extLst>
          </p:cNvPr>
          <p:cNvSpPr txBox="1"/>
          <p:nvPr/>
        </p:nvSpPr>
        <p:spPr>
          <a:xfrm>
            <a:off x="218940" y="5581331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전국 농촌이 읍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·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면 자치권 공동 요구해야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&lt;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하승수의 ‘농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農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)’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으로 본 세상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&lt;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기획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&lt;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기사본문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600" dirty="0" err="1">
                <a:solidFill>
                  <a:schemeClr val="bg2">
                    <a:lumMod val="50000"/>
                  </a:schemeClr>
                </a:solidFill>
              </a:rPr>
              <a:t>한국농정신문</a:t>
            </a:r>
            <a:endParaRPr lang="ko-KR" altLang="en-US" sz="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9C366-4A12-09A0-2962-263988BAFB50}"/>
              </a:ext>
            </a:extLst>
          </p:cNvPr>
          <p:cNvSpPr txBox="1"/>
          <p:nvPr/>
        </p:nvSpPr>
        <p:spPr>
          <a:xfrm>
            <a:off x="5747034" y="5581331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도시화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위키백과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</a:rPr>
              <a:t>우리 모두의 백과사전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E345E5D-B443-6EC4-1DED-9D02DD924105}"/>
              </a:ext>
            </a:extLst>
          </p:cNvPr>
          <p:cNvSpPr/>
          <p:nvPr/>
        </p:nvSpPr>
        <p:spPr>
          <a:xfrm rot="19800000">
            <a:off x="1493864" y="3858070"/>
            <a:ext cx="3546150" cy="332449"/>
          </a:xfrm>
          <a:prstGeom prst="rightArrow">
            <a:avLst>
              <a:gd name="adj1" fmla="val 50000"/>
              <a:gd name="adj2" fmla="val 103143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021BF90-D9B3-4E87-5690-74E53573BDAB}"/>
              </a:ext>
            </a:extLst>
          </p:cNvPr>
          <p:cNvSpPr/>
          <p:nvPr/>
        </p:nvSpPr>
        <p:spPr>
          <a:xfrm rot="2100000">
            <a:off x="7021958" y="3858071"/>
            <a:ext cx="3546150" cy="332449"/>
          </a:xfrm>
          <a:prstGeom prst="rightArrow">
            <a:avLst>
              <a:gd name="adj1" fmla="val 50000"/>
              <a:gd name="adj2" fmla="val 103143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4748-52FA-0876-BA3C-6AE9F5E5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5E0FED-61FF-BF3B-B4D1-A4363132A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D9F8D-45D2-426A-4A0D-A540B63E8B5A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FFD46-F12D-A02B-8DDD-07480F598CDB}"/>
              </a:ext>
            </a:extLst>
          </p:cNvPr>
          <p:cNvSpPr txBox="1"/>
          <p:nvPr/>
        </p:nvSpPr>
        <p:spPr>
          <a:xfrm>
            <a:off x="2097674" y="4586062"/>
            <a:ext cx="7996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농업이 살아 있는 지역 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vs 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사라지는 지역 </a:t>
            </a:r>
            <a:r>
              <a:rPr lang="ko-KR" altLang="en-US" sz="2400" dirty="0"/>
              <a:t>→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</a:rPr>
              <a:t>무엇이 </a:t>
            </a:r>
            <a:r>
              <a:rPr lang="ko-KR" altLang="en-US" sz="2400" b="1" dirty="0" err="1">
                <a:solidFill>
                  <a:schemeClr val="accent4">
                    <a:lumMod val="75000"/>
                  </a:schemeClr>
                </a:solidFill>
              </a:rPr>
              <a:t>다른가</a:t>
            </a: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E7878ED-594F-56D2-45A9-8525A660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10" y="5099819"/>
            <a:ext cx="1038617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</a:rPr>
              <a:t>＂</a:t>
            </a:r>
            <a:r>
              <a:rPr lang="ko-KR" altLang="ko-KR" sz="2400" dirty="0">
                <a:solidFill>
                  <a:schemeClr val="accent5">
                    <a:lumMod val="50000"/>
                  </a:schemeClr>
                </a:solidFill>
              </a:rPr>
              <a:t>농업인 비율이 높은 지역일수록 농업 인프라와 정책이 잘 구축되어 있을 것이다.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</a:rPr>
              <a:t>＂</a:t>
            </a:r>
            <a:endParaRPr lang="ko-KR" altLang="ko-KR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C11BE75-FA22-0C2E-ED56-CDA778E1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문제 제기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B4A6D2-5541-6316-562B-2C26C6078F75}"/>
              </a:ext>
            </a:extLst>
          </p:cNvPr>
          <p:cNvGrpSpPr/>
          <p:nvPr/>
        </p:nvGrpSpPr>
        <p:grpSpPr>
          <a:xfrm>
            <a:off x="3321725" y="1250940"/>
            <a:ext cx="5548546" cy="2596127"/>
            <a:chOff x="2969985" y="1069271"/>
            <a:chExt cx="5548546" cy="259612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F70592-E7D9-1346-13A0-00F1DC0FA334}"/>
                </a:ext>
              </a:extLst>
            </p:cNvPr>
            <p:cNvSpPr/>
            <p:nvPr/>
          </p:nvSpPr>
          <p:spPr>
            <a:xfrm>
              <a:off x="5922405" y="1069271"/>
              <a:ext cx="2596126" cy="2596127"/>
            </a:xfrm>
            <a:prstGeom prst="ellipse">
              <a:avLst/>
            </a:prstGeom>
            <a:blipFill dpi="0" rotWithShape="1">
              <a:blip r:embed="rId4">
                <a:alphaModFix amt="22000"/>
              </a:blip>
              <a:srcRect/>
              <a:stretch>
                <a:fillRect/>
              </a:stretch>
            </a:blipFill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900" dirty="0">
                  <a:solidFill>
                    <a:srgbClr val="283313"/>
                  </a:solidFill>
                  <a:latin typeface="Arial" panose="020B0604020202020204" pitchFamily="34" charset="0"/>
                </a:rPr>
                <a:t>일부 지</a:t>
              </a:r>
              <a:r>
                <a:rPr lang="ko-KR" altLang="en-US" sz="1900" dirty="0">
                  <a:solidFill>
                    <a:srgbClr val="283313"/>
                  </a:solidFill>
                  <a:latin typeface="Arial" panose="020B0604020202020204" pitchFamily="34" charset="0"/>
                </a:rPr>
                <a:t>역은</a:t>
              </a:r>
              <a:endParaRPr lang="en-US" altLang="ko-KR" sz="19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19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900" dirty="0">
                  <a:solidFill>
                    <a:srgbClr val="283313"/>
                  </a:solidFill>
                  <a:latin typeface="Arial" panose="020B0604020202020204" pitchFamily="34" charset="0"/>
                </a:rPr>
                <a:t>청년 농업인 창업, </a:t>
              </a:r>
              <a:r>
                <a:rPr lang="ko-KR" altLang="ko-KR" sz="1900" dirty="0" err="1">
                  <a:solidFill>
                    <a:srgbClr val="283313"/>
                  </a:solidFill>
                  <a:latin typeface="Arial" panose="020B0604020202020204" pitchFamily="34" charset="0"/>
                </a:rPr>
                <a:t>스마트팜</a:t>
              </a:r>
              <a:r>
                <a:rPr lang="ko-KR" altLang="ko-KR" sz="1900" dirty="0">
                  <a:solidFill>
                    <a:srgbClr val="283313"/>
                  </a:solidFill>
                  <a:latin typeface="Arial" panose="020B0604020202020204" pitchFamily="34" charset="0"/>
                </a:rPr>
                <a:t> 등으로</a:t>
              </a:r>
              <a:endParaRPr lang="en-US" altLang="ko-KR" sz="19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19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900" dirty="0">
                  <a:solidFill>
                    <a:srgbClr val="283313"/>
                  </a:solidFill>
                  <a:latin typeface="Arial" panose="020B0604020202020204" pitchFamily="34" charset="0"/>
                </a:rPr>
                <a:t>생존 중</a:t>
              </a:r>
              <a:r>
                <a:rPr lang="en-US" altLang="ko-KR" sz="1900" dirty="0">
                  <a:solidFill>
                    <a:srgbClr val="283313"/>
                  </a:solidFill>
                  <a:latin typeface="Arial" panose="020B0604020202020204" pitchFamily="34" charset="0"/>
                </a:rPr>
                <a:t>!</a:t>
              </a:r>
              <a:endParaRPr lang="ko-KR" altLang="ko-KR" sz="19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666D2E-0056-35D9-4E9D-3604B03C56FE}"/>
                </a:ext>
              </a:extLst>
            </p:cNvPr>
            <p:cNvSpPr/>
            <p:nvPr/>
          </p:nvSpPr>
          <p:spPr>
            <a:xfrm>
              <a:off x="2969985" y="1083539"/>
              <a:ext cx="2567590" cy="2567591"/>
            </a:xfrm>
            <a:prstGeom prst="ellipse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ko-KR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농업 인구 감소</a:t>
              </a:r>
              <a:r>
                <a:rPr lang="en-US" altLang="ko-KR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,</a:t>
              </a:r>
            </a:p>
            <a:p>
              <a:pPr algn="ctr"/>
              <a:endParaRPr lang="en-US" altLang="ko-KR" sz="1900" dirty="0">
                <a:solidFill>
                  <a:schemeClr val="bg1"/>
                </a:solidFill>
                <a:latin typeface="Arial" panose="020B0604020202020204" pitchFamily="34" charset="0"/>
                <a:sym typeface="Wingdings" panose="05000000000000000000" pitchFamily="2" charset="2"/>
              </a:endParaRPr>
            </a:p>
            <a:p>
              <a:pPr algn="ctr"/>
              <a:r>
                <a:rPr lang="ko-KR" altLang="ko-KR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고령화 심화,</a:t>
              </a:r>
              <a:endParaRPr lang="en-US" altLang="ko-KR" sz="19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endParaRPr lang="en-US" altLang="ko-KR" sz="19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ko-KR" altLang="ko-KR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청년 농업인 유입 부족</a:t>
              </a:r>
              <a:endParaRPr lang="ko-KR" altLang="en-US" sz="1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727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09F2-72F1-04B1-D725-9AF60EDC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4FCF57-2C24-C542-57D8-0CE573021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EA2D2-04ED-7707-3ED7-3CBD2A72F673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B8D19-BE05-BC43-0E36-D786BFDB8D69}"/>
              </a:ext>
            </a:extLst>
          </p:cNvPr>
          <p:cNvSpPr txBox="1"/>
          <p:nvPr/>
        </p:nvSpPr>
        <p:spPr>
          <a:xfrm>
            <a:off x="2097674" y="4586062"/>
            <a:ext cx="7996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농업이 살아 있는 지역 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vs 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사라지는 지역 </a:t>
            </a:r>
            <a:r>
              <a:rPr lang="ko-KR" altLang="en-US" sz="2400" dirty="0"/>
              <a:t>→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</a:rPr>
              <a:t>무엇이 </a:t>
            </a:r>
            <a:r>
              <a:rPr lang="ko-KR" altLang="en-US" sz="2400" b="1" dirty="0" err="1">
                <a:solidFill>
                  <a:schemeClr val="accent4">
                    <a:lumMod val="75000"/>
                  </a:schemeClr>
                </a:solidFill>
              </a:rPr>
              <a:t>다른가</a:t>
            </a: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AAE008E-5349-929D-49A9-D1CA2E417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10" y="5099819"/>
            <a:ext cx="103861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</a:rPr>
              <a:t>＂</a:t>
            </a:r>
            <a:r>
              <a:rPr lang="ko-KR" altLang="ko-KR" sz="2400" dirty="0">
                <a:solidFill>
                  <a:schemeClr val="accent5">
                    <a:lumMod val="50000"/>
                  </a:schemeClr>
                </a:solidFill>
              </a:rPr>
              <a:t>농업인 비율이 높은 지역일수록 농업 인프라와 정책이 잘 구축되어 있을 것이다.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</a:rPr>
              <a:t>＂</a:t>
            </a:r>
            <a:endParaRPr lang="ko-KR" altLang="ko-KR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917011B-B3AF-7F8F-0B25-8E8327DC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문제 제기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AD0EF3-965D-D797-0D0F-C497085BBA2C}"/>
              </a:ext>
            </a:extLst>
          </p:cNvPr>
          <p:cNvGrpSpPr/>
          <p:nvPr/>
        </p:nvGrpSpPr>
        <p:grpSpPr>
          <a:xfrm>
            <a:off x="3321725" y="748323"/>
            <a:ext cx="5548547" cy="3559485"/>
            <a:chOff x="2969985" y="566654"/>
            <a:chExt cx="5548547" cy="355948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D241D05-2291-9D96-B7D0-2D9AE10045F1}"/>
                </a:ext>
              </a:extLst>
            </p:cNvPr>
            <p:cNvSpPr/>
            <p:nvPr/>
          </p:nvSpPr>
          <p:spPr>
            <a:xfrm>
              <a:off x="4959048" y="566654"/>
              <a:ext cx="3559484" cy="3559485"/>
            </a:xfrm>
            <a:prstGeom prst="ellipse">
              <a:avLst/>
            </a:prstGeom>
            <a:blipFill dpi="0" rotWithShape="1">
              <a:blip r:embed="rId4">
                <a:alphaModFix amt="22000"/>
              </a:blip>
              <a:srcRect/>
              <a:stretch>
                <a:fillRect/>
              </a:stretch>
            </a:blipFill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일부 지</a:t>
              </a:r>
              <a:r>
                <a:rPr lang="ko-KR" altLang="en-US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역은</a:t>
              </a:r>
              <a:endParaRPr lang="en-US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청년 농업인 창업, </a:t>
              </a:r>
              <a:r>
                <a:rPr lang="ko-KR" altLang="ko-KR" sz="2400" dirty="0" err="1">
                  <a:solidFill>
                    <a:srgbClr val="283313"/>
                  </a:solidFill>
                  <a:latin typeface="Arial" panose="020B0604020202020204" pitchFamily="34" charset="0"/>
                </a:rPr>
                <a:t>스마트팜</a:t>
              </a:r>
              <a:r>
                <a:rPr lang="ko-KR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 등으로</a:t>
              </a:r>
              <a:endParaRPr lang="en-US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생존 중</a:t>
              </a:r>
              <a:r>
                <a:rPr lang="en-US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!</a:t>
              </a:r>
              <a:endParaRPr lang="ko-KR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93BE9F8-AEF2-94A6-EC27-4B3C3A5AF7B1}"/>
                </a:ext>
              </a:extLst>
            </p:cNvPr>
            <p:cNvSpPr/>
            <p:nvPr/>
          </p:nvSpPr>
          <p:spPr>
            <a:xfrm>
              <a:off x="2969985" y="1083539"/>
              <a:ext cx="1520380" cy="1520381"/>
            </a:xfrm>
            <a:prstGeom prst="ellipse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ko-KR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농업 인구 감소</a:t>
              </a:r>
              <a:r>
                <a: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,</a:t>
              </a:r>
            </a:p>
            <a:p>
              <a:pPr algn="ctr"/>
              <a:endPara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sym typeface="Wingdings" panose="05000000000000000000" pitchFamily="2" charset="2"/>
              </a:endParaRPr>
            </a:p>
            <a:p>
              <a:pPr algn="ctr"/>
              <a:r>
                <a:rPr lang="ko-KR" altLang="ko-KR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고령화 심화,</a:t>
              </a:r>
              <a:endParaRPr lang="en-US" altLang="ko-KR" sz="11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endParaRPr lang="en-US" altLang="ko-KR" sz="11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ko-KR" altLang="ko-KR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청년 농업인 유입 부족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7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E62C-96E7-9101-75D5-59BB92685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363744-BAD8-831B-69A9-425959A35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52D77-98D9-D6BA-8B5C-59B9401CE0EA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CCF5D-23B5-8687-568E-9069F7EDF18B}"/>
              </a:ext>
            </a:extLst>
          </p:cNvPr>
          <p:cNvSpPr txBox="1"/>
          <p:nvPr/>
        </p:nvSpPr>
        <p:spPr>
          <a:xfrm>
            <a:off x="2097674" y="4586062"/>
            <a:ext cx="7996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농업이 살아 있는 지역 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vs 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사라지는 지역 </a:t>
            </a:r>
            <a:r>
              <a:rPr lang="ko-KR" altLang="en-US" sz="2400" dirty="0"/>
              <a:t>→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</a:rPr>
              <a:t>무엇이 </a:t>
            </a:r>
            <a:r>
              <a:rPr lang="ko-KR" altLang="en-US" sz="2400" b="1" dirty="0" err="1">
                <a:solidFill>
                  <a:schemeClr val="accent4">
                    <a:lumMod val="75000"/>
                  </a:schemeClr>
                </a:solidFill>
              </a:rPr>
              <a:t>다른가</a:t>
            </a: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1AAE759-83DE-A40D-0893-3159B508E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10" y="5099819"/>
            <a:ext cx="103861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</a:rPr>
              <a:t>＂</a:t>
            </a:r>
            <a:r>
              <a:rPr lang="ko-KR" altLang="ko-KR" sz="2400" dirty="0">
                <a:solidFill>
                  <a:schemeClr val="accent5">
                    <a:lumMod val="50000"/>
                  </a:schemeClr>
                </a:solidFill>
              </a:rPr>
              <a:t>농업인 비율이 높은 지역일수록 농업 인프라와 정책이 잘 구축되어 있을 것이다.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</a:rPr>
              <a:t>＂</a:t>
            </a:r>
            <a:endParaRPr lang="ko-KR" altLang="ko-KR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A421DE8-9E50-2989-2629-4EB2FBD3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문제 제기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703518-81BD-75E3-79EF-8297E0AA190D}"/>
              </a:ext>
            </a:extLst>
          </p:cNvPr>
          <p:cNvGrpSpPr/>
          <p:nvPr/>
        </p:nvGrpSpPr>
        <p:grpSpPr>
          <a:xfrm>
            <a:off x="3321725" y="748323"/>
            <a:ext cx="5548547" cy="3559485"/>
            <a:chOff x="2969985" y="566654"/>
            <a:chExt cx="5548547" cy="355948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E54C5-9F98-E690-9861-45D18DD1BA92}"/>
                </a:ext>
              </a:extLst>
            </p:cNvPr>
            <p:cNvSpPr/>
            <p:nvPr/>
          </p:nvSpPr>
          <p:spPr>
            <a:xfrm>
              <a:off x="4959048" y="566654"/>
              <a:ext cx="3559484" cy="3559485"/>
            </a:xfrm>
            <a:prstGeom prst="ellipse">
              <a:avLst/>
            </a:prstGeom>
            <a:blipFill dpi="0" rotWithShape="1">
              <a:blip r:embed="rId4">
                <a:alphaModFix amt="22000"/>
              </a:blip>
              <a:srcRect/>
              <a:stretch>
                <a:fillRect/>
              </a:stretch>
            </a:blipFill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일부 지</a:t>
              </a:r>
              <a:r>
                <a:rPr lang="ko-KR" altLang="en-US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역은</a:t>
              </a:r>
              <a:endParaRPr lang="en-US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청년 농업인 창업, </a:t>
              </a:r>
              <a:r>
                <a:rPr lang="ko-KR" altLang="ko-KR" sz="2400" dirty="0" err="1">
                  <a:solidFill>
                    <a:srgbClr val="283313"/>
                  </a:solidFill>
                  <a:latin typeface="Arial" panose="020B0604020202020204" pitchFamily="34" charset="0"/>
                </a:rPr>
                <a:t>스마트팜</a:t>
              </a:r>
              <a:r>
                <a:rPr lang="ko-KR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 등으로</a:t>
              </a:r>
              <a:endParaRPr lang="en-US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생존 중</a:t>
              </a:r>
              <a:r>
                <a:rPr lang="en-US" altLang="ko-KR" sz="2400" dirty="0">
                  <a:solidFill>
                    <a:srgbClr val="283313"/>
                  </a:solidFill>
                  <a:latin typeface="Arial" panose="020B0604020202020204" pitchFamily="34" charset="0"/>
                </a:rPr>
                <a:t>!</a:t>
              </a:r>
              <a:endParaRPr lang="ko-KR" altLang="ko-KR" sz="2400" dirty="0">
                <a:solidFill>
                  <a:srgbClr val="28331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0E6694A-13F2-1B26-ABC0-CB93727E26EF}"/>
                </a:ext>
              </a:extLst>
            </p:cNvPr>
            <p:cNvSpPr/>
            <p:nvPr/>
          </p:nvSpPr>
          <p:spPr>
            <a:xfrm>
              <a:off x="2969985" y="1083539"/>
              <a:ext cx="1520380" cy="1520381"/>
            </a:xfrm>
            <a:prstGeom prst="ellipse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ko-KR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농업 인구 감소</a:t>
              </a:r>
              <a:r>
                <a: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,</a:t>
              </a:r>
            </a:p>
            <a:p>
              <a:pPr algn="ctr"/>
              <a:endPara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sym typeface="Wingdings" panose="05000000000000000000" pitchFamily="2" charset="2"/>
              </a:endParaRPr>
            </a:p>
            <a:p>
              <a:pPr algn="ctr"/>
              <a:r>
                <a:rPr lang="ko-KR" altLang="ko-KR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고령화 심화,</a:t>
              </a:r>
              <a:endParaRPr lang="en-US" altLang="ko-KR" sz="11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endParaRPr lang="en-US" altLang="ko-KR" sz="11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ko-KR" altLang="ko-KR" sz="1100" dirty="0">
                  <a:solidFill>
                    <a:schemeClr val="bg1"/>
                  </a:solidFill>
                  <a:latin typeface="Arial" panose="020B0604020202020204" pitchFamily="34" charset="0"/>
                </a:rPr>
                <a:t>청년 농업인 유입 부족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60440-EB38-5456-6983-7C73AE0BB371}"/>
              </a:ext>
            </a:extLst>
          </p:cNvPr>
          <p:cNvSpPr/>
          <p:nvPr/>
        </p:nvSpPr>
        <p:spPr>
          <a:xfrm>
            <a:off x="0" y="0"/>
            <a:ext cx="12236450" cy="69155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03F3B8-AE13-6A26-3A61-D0BE8653C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112" y="2238544"/>
            <a:ext cx="8657772" cy="2369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rgbClr val="092921"/>
                </a:solidFill>
              </a:rPr>
              <a:t>각 지역의 농업 종합 점수를</a:t>
            </a:r>
            <a:endParaRPr lang="en-US" altLang="ko-KR" sz="2400" dirty="0">
              <a:solidFill>
                <a:srgbClr val="092921"/>
              </a:solidFill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rgbClr val="092921"/>
                </a:solidFill>
              </a:rPr>
              <a:t>비교 분석함으로써</a:t>
            </a:r>
            <a:r>
              <a:rPr lang="en-US" altLang="ko-KR" sz="2400" dirty="0">
                <a:solidFill>
                  <a:srgbClr val="092921"/>
                </a:solidFill>
              </a:rPr>
              <a:t>,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solidFill>
                <a:srgbClr val="092921"/>
              </a:solidFill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accent5"/>
                </a:solidFill>
              </a:rPr>
              <a:t>＃</a:t>
            </a:r>
            <a:r>
              <a:rPr lang="ko-KR" altLang="en-US" sz="1600" b="1" dirty="0">
                <a:solidFill>
                  <a:schemeClr val="accent5"/>
                </a:solidFill>
              </a:rPr>
              <a:t>인프라　투자　시</a:t>
            </a:r>
            <a:r>
              <a:rPr lang="en-US" altLang="ko-KR" sz="1600" b="1" dirty="0">
                <a:solidFill>
                  <a:schemeClr val="accent5"/>
                </a:solidFill>
              </a:rPr>
              <a:t>·</a:t>
            </a:r>
            <a:r>
              <a:rPr lang="ko-KR" altLang="en-US" sz="1600" b="1" dirty="0">
                <a:solidFill>
                  <a:schemeClr val="accent5"/>
                </a:solidFill>
              </a:rPr>
              <a:t>군　간　격차　＃의사결정　및　피드백　한계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rgbClr val="092921"/>
                </a:solidFill>
              </a:rPr>
              <a:t>전북에 가장 효과적으로 적용할 수 있는</a:t>
            </a:r>
            <a:endParaRPr lang="en-US" altLang="ko-KR" sz="2800" dirty="0">
              <a:solidFill>
                <a:srgbClr val="092921"/>
              </a:solidFill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rgbClr val="092921"/>
                </a:solidFill>
              </a:rPr>
              <a:t>우수 사례와 솔루션을 도출해보자</a:t>
            </a:r>
            <a:r>
              <a:rPr lang="en-US" altLang="ko-KR" sz="2800" dirty="0">
                <a:solidFill>
                  <a:srgbClr val="092921"/>
                </a:solidFill>
              </a:rPr>
              <a:t>!</a:t>
            </a:r>
            <a:endParaRPr lang="ko-KR" altLang="ko-KR" sz="2800" dirty="0">
              <a:solidFill>
                <a:srgbClr val="0929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0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38032-F340-63C1-BD85-A63720677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E8F80-03BD-1D9A-4E39-E0C79827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 수집 및 정리 －</a:t>
            </a:r>
            <a:r>
              <a:rPr lang="en-US" altLang="ko-KR" sz="3600" dirty="0"/>
              <a:t> </a:t>
            </a:r>
            <a:r>
              <a:rPr lang="ko-KR" altLang="en-US" sz="3600" dirty="0"/>
              <a:t>＂팩트로 비교해보자＂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37F9F-F2E1-184D-2FC8-8466602B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지역 간 농업 활성화 요인을 비교할 수 있을까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31563F-0AF4-9FFD-DA4B-F466BA20A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C9EFB-1464-7695-5890-94CD181E5A61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21CB67-456E-8DA8-063A-5C7A399ED7A4}"/>
              </a:ext>
            </a:extLst>
          </p:cNvPr>
          <p:cNvGrpSpPr/>
          <p:nvPr/>
        </p:nvGrpSpPr>
        <p:grpSpPr>
          <a:xfrm>
            <a:off x="1826779" y="2220322"/>
            <a:ext cx="8538437" cy="3956641"/>
            <a:chOff x="3330910" y="2378694"/>
            <a:chExt cx="8538437" cy="395664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F42C3B8-9CF7-202A-6EF7-CED840966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4931" y="2378694"/>
              <a:ext cx="6490397" cy="3245199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D5154-83D7-8D10-3931-FD901179A675}"/>
                </a:ext>
              </a:extLst>
            </p:cNvPr>
            <p:cNvSpPr txBox="1"/>
            <p:nvPr/>
          </p:nvSpPr>
          <p:spPr>
            <a:xfrm>
              <a:off x="3330910" y="5689004"/>
              <a:ext cx="85384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1.</a:t>
              </a: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</a:rPr>
                <a:t> 통계청 지역별 </a:t>
              </a:r>
              <a:r>
                <a:rPr lang="ko-KR" altLang="en-US" dirty="0" err="1">
                  <a:solidFill>
                    <a:schemeClr val="accent5">
                      <a:lumMod val="75000"/>
                    </a:schemeClr>
                  </a:solidFill>
                </a:rPr>
                <a:t>농가수</a:t>
              </a: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</a:rPr>
                <a:t> 데이터 내려 받기</a:t>
              </a:r>
              <a:endParaRPr lang="en-US" altLang="ko-KR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0" indent="0" algn="ctr">
                <a:buNone/>
              </a:pPr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</a:rPr>
                <a:t>광역시 제외 </a:t>
              </a:r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154</a:t>
              </a: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</a:rPr>
                <a:t>개 시군</a:t>
              </a:r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</a:rPr>
                <a:t>비교적 최근 데이터인 </a:t>
              </a:r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2023</a:t>
              </a:r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</a:rPr>
                <a:t>년도</a:t>
              </a:r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) </a:t>
              </a:r>
              <a:endParaRPr lang="ko-KR" altLang="en-US" sz="1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2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31F08-D16A-210D-D9A5-AD8CEDEA2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CB75-EF91-3A22-239D-C0D36546F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08" y="6242074"/>
            <a:ext cx="1965581" cy="43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315B2-705B-DEC0-65E4-27E4CF4D8807}"/>
              </a:ext>
            </a:extLst>
          </p:cNvPr>
          <p:cNvSpPr txBox="1"/>
          <p:nvPr/>
        </p:nvSpPr>
        <p:spPr>
          <a:xfrm>
            <a:off x="3044371" y="191850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2025 Do-Dream challenge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경진대회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DB8E75-4861-A9EC-25E5-8A4511843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84" y="575128"/>
            <a:ext cx="4321497" cy="4932618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D78CF2-8220-2CE4-B3C6-24AD181E64CE}"/>
              </a:ext>
            </a:extLst>
          </p:cNvPr>
          <p:cNvSpPr txBox="1"/>
          <p:nvPr/>
        </p:nvSpPr>
        <p:spPr>
          <a:xfrm>
            <a:off x="959916" y="5583247"/>
            <a:ext cx="3508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colab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에서 기본 폰트 설치 </a:t>
            </a:r>
            <a:endParaRPr lang="ko-KR" alt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2988030-E16F-80F8-B7CB-D090904B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209" y="575128"/>
            <a:ext cx="6625268" cy="4937867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453056-94AB-53F5-1287-A688325E8DAC}"/>
              </a:ext>
            </a:extLst>
          </p:cNvPr>
          <p:cNvSpPr txBox="1"/>
          <p:nvPr/>
        </p:nvSpPr>
        <p:spPr>
          <a:xfrm>
            <a:off x="5805021" y="5583247"/>
            <a:ext cx="5381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드라이브에 파일 업로드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불러와서 지역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개수 제외 불필요 행 제거</a:t>
            </a:r>
            <a:endParaRPr lang="ko-KR" alt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6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Bold"/>
        <a:ea typeface="KoPub돋움체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1249</TotalTime>
  <Words>1916</Words>
  <Application>Microsoft Office PowerPoint</Application>
  <PresentationFormat>와이드스크린</PresentationFormat>
  <Paragraphs>321</Paragraphs>
  <Slides>34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Wingdings</vt:lpstr>
      <vt:lpstr>KoPub돋움체 Bold</vt:lpstr>
      <vt:lpstr>Arial</vt:lpstr>
      <vt:lpstr>맑은 고딕</vt:lpstr>
      <vt:lpstr>Office 테마</vt:lpstr>
      <vt:lpstr>소멸 위기 농촌, 살리는 법 : 데이터로 본 농업 활성화의 열쇠</vt:lpstr>
      <vt:lpstr>목차</vt:lpstr>
      <vt:lpstr>문제 제기 - ＂농촌이 줄어들고 있다＂</vt:lpstr>
      <vt:lpstr>문제 제기 - ＂농촌이 줄어들고 있다＂</vt:lpstr>
      <vt:lpstr>문제 제기</vt:lpstr>
      <vt:lpstr>문제 제기</vt:lpstr>
      <vt:lpstr>문제 제기</vt:lpstr>
      <vt:lpstr>데이터 수집 및 정리 － ＂팩트로 비교해보자＂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상관관계 분석 및 시각화 － ＂무엇이 농업을 살렸나?＂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해결책 제안 (리빙랩 접근) － ＂농촌을 리디자인하다＂</vt:lpstr>
      <vt:lpstr>해결책 제안 (리빙랩 접근) － ＂농촌을 리디자인하다＂</vt:lpstr>
      <vt:lpstr>해결책 제안 (리빙랩 접근) － ＂농촌을 리디자인하다＂</vt:lpstr>
      <vt:lpstr>해결책 제안 (리빙랩 접근) － ＂농촌을 리디자인하다＂</vt:lpstr>
      <vt:lpstr>결론 및 확장성</vt:lpstr>
      <vt:lpstr>결론 및 확장성</vt:lpstr>
      <vt:lpstr>대시보드: 한국 지역별 데이터 시각화</vt:lpstr>
      <vt:lpstr>Q &amp; 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seoyeon Kim</dc:creator>
  <cp:lastModifiedBy>seoyeon Kim</cp:lastModifiedBy>
  <cp:revision>110</cp:revision>
  <dcterms:created xsi:type="dcterms:W3CDTF">2025-07-02T12:41:29Z</dcterms:created>
  <dcterms:modified xsi:type="dcterms:W3CDTF">2025-07-04T01:13:32Z</dcterms:modified>
</cp:coreProperties>
</file>